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62"/>
  </p:notesMasterIdLst>
  <p:handoutMasterIdLst>
    <p:handoutMasterId r:id="rId63"/>
  </p:handoutMasterIdLst>
  <p:sldIdLst>
    <p:sldId id="257" r:id="rId3"/>
    <p:sldId id="595" r:id="rId4"/>
    <p:sldId id="281" r:id="rId5"/>
    <p:sldId id="305" r:id="rId6"/>
    <p:sldId id="696" r:id="rId7"/>
    <p:sldId id="596" r:id="rId8"/>
    <p:sldId id="697" r:id="rId9"/>
    <p:sldId id="278" r:id="rId10"/>
    <p:sldId id="264" r:id="rId11"/>
    <p:sldId id="594" r:id="rId12"/>
    <p:sldId id="284" r:id="rId13"/>
    <p:sldId id="287" r:id="rId14"/>
    <p:sldId id="271" r:id="rId15"/>
    <p:sldId id="588" r:id="rId16"/>
    <p:sldId id="587" r:id="rId17"/>
    <p:sldId id="520" r:id="rId18"/>
    <p:sldId id="591" r:id="rId19"/>
    <p:sldId id="446" r:id="rId20"/>
    <p:sldId id="269" r:id="rId21"/>
    <p:sldId id="669" r:id="rId22"/>
    <p:sldId id="290" r:id="rId23"/>
    <p:sldId id="291" r:id="rId24"/>
    <p:sldId id="295" r:id="rId25"/>
    <p:sldId id="268" r:id="rId26"/>
    <p:sldId id="663" r:id="rId27"/>
    <p:sldId id="334" r:id="rId28"/>
    <p:sldId id="637" r:id="rId29"/>
    <p:sldId id="698" r:id="rId30"/>
    <p:sldId id="699" r:id="rId31"/>
    <p:sldId id="592" r:id="rId32"/>
    <p:sldId id="304" r:id="rId33"/>
    <p:sldId id="301" r:id="rId34"/>
    <p:sldId id="341" r:id="rId35"/>
    <p:sldId id="640" r:id="rId36"/>
    <p:sldId id="300" r:id="rId37"/>
    <p:sldId id="622" r:id="rId38"/>
    <p:sldId id="327" r:id="rId39"/>
    <p:sldId id="689" r:id="rId40"/>
    <p:sldId id="691" r:id="rId41"/>
    <p:sldId id="692" r:id="rId42"/>
    <p:sldId id="693" r:id="rId43"/>
    <p:sldId id="694" r:id="rId44"/>
    <p:sldId id="684" r:id="rId45"/>
    <p:sldId id="695" r:id="rId46"/>
    <p:sldId id="685" r:id="rId47"/>
    <p:sldId id="675" r:id="rId48"/>
    <p:sldId id="676" r:id="rId49"/>
    <p:sldId id="677" r:id="rId50"/>
    <p:sldId id="678" r:id="rId51"/>
    <p:sldId id="679" r:id="rId52"/>
    <p:sldId id="328" r:id="rId53"/>
    <p:sldId id="333" r:id="rId54"/>
    <p:sldId id="667" r:id="rId55"/>
    <p:sldId id="337" r:id="rId56"/>
    <p:sldId id="325" r:id="rId57"/>
    <p:sldId id="700" r:id="rId58"/>
    <p:sldId id="339" r:id="rId59"/>
    <p:sldId id="589" r:id="rId60"/>
    <p:sldId id="275" r:id="rId61"/>
  </p:sldIdLst>
  <p:sldSz cx="12192000" cy="6858000"/>
  <p:notesSz cx="9982200" cy="67945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Comic Sans MS" panose="030F0902030302020204" pitchFamily="66" charset="0"/>
      <p:regular r:id="rId70"/>
    </p:embeddedFont>
    <p:embeddedFont>
      <p:font typeface="Montserrat" pitchFamily="2" charset="77"/>
      <p:regular r:id="rId71"/>
      <p:bold r:id="rId72"/>
      <p:italic r:id="rId73"/>
      <p:boldItalic r:id="rId74"/>
    </p:embeddedFont>
    <p:embeddedFont>
      <p:font typeface="Montserrat ExtraBold" panose="020F0502020204030204" pitchFamily="34" charset="0"/>
      <p:bold r:id="rId75"/>
      <p:italic r:id="rId76"/>
      <p:boldItalic r:id="rId77"/>
    </p:embeddedFont>
    <p:embeddedFont>
      <p:font typeface="Open Sans 1" panose="020F0502020204030204" pitchFamily="34" charset="0"/>
      <p:regular r:id="rId78"/>
      <p:bold r:id="rId79"/>
      <p:italic r:id="rId80"/>
      <p:boldItalic r:id="rId81"/>
    </p:embeddedFont>
    <p:embeddedFont>
      <p:font typeface="Open Sans 1 Bold" panose="020F0502020204030204" pitchFamily="34" charset="0"/>
      <p:regular r:id="rId82"/>
      <p:bold r:id="rId83"/>
      <p:italic r:id="rId84"/>
      <p:boldItalic r:id="rId85"/>
    </p:embeddedFont>
    <p:embeddedFont>
      <p:font typeface="Open Sans 2" panose="020F0502020204030204" pitchFamily="34" charset="0"/>
      <p:regular r:id="rId86"/>
      <p:bold r:id="rId87"/>
      <p:italic r:id="rId88"/>
      <p:boldItalic r:id="rId89"/>
    </p:embeddedFont>
    <p:embeddedFont>
      <p:font typeface="Open Sans 2 Bold" panose="020F0502020204030204" pitchFamily="34" charset="0"/>
      <p:regular r:id="rId90"/>
      <p:bold r:id="rId91"/>
      <p:italic r:id="rId92"/>
      <p:boldItalic r:id="rId93"/>
    </p:embeddedFont>
    <p:embeddedFont>
      <p:font typeface="Rawline 1" panose="020F0502020204030204" pitchFamily="34" charset="0"/>
      <p:regular r:id="rId94"/>
      <p:bold r:id="rId95"/>
      <p:italic r:id="rId96"/>
      <p:boldItalic r:id="rId97"/>
    </p:embeddedFont>
    <p:embeddedFont>
      <p:font typeface="Rawline 2" panose="020F0502020204030204" pitchFamily="34" charset="0"/>
      <p:regular r:id="rId98"/>
      <p:bold r:id="rId99"/>
      <p:italic r:id="rId100"/>
      <p:boldItalic r:id="rId101"/>
    </p:embeddedFont>
    <p:embeddedFont>
      <p:font typeface="Rawline 3" panose="020F0502020204030204" pitchFamily="34" charset="0"/>
      <p:regular r:id="rId102"/>
      <p:bold r:id="rId103"/>
      <p:italic r:id="rId104"/>
      <p:boldItalic r:id="rId105"/>
    </p:embeddedFont>
    <p:embeddedFont>
      <p:font typeface="Roboto" panose="02000000000000000000" pitchFamily="2" charset="0"/>
      <p:regular r:id="rId106"/>
      <p:bold r:id="rId107"/>
      <p:italic r:id="rId108"/>
      <p:boldItalic r:id="rId109"/>
    </p:embeddedFont>
    <p:embeddedFont>
      <p:font typeface="Tahoma" panose="020B0604030504040204" pitchFamily="34" charset="0"/>
      <p:regular r:id="rId110"/>
      <p:bold r:id="rId111"/>
    </p:embeddedFont>
    <p:embeddedFont>
      <p:font typeface="Trebuchet MS" panose="020B0703020202090204" pitchFamily="34" charset="0"/>
      <p:regular r:id="rId112"/>
      <p:bold r:id="rId113"/>
      <p:italic r:id="rId11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257"/>
            <p14:sldId id="595"/>
            <p14:sldId id="281"/>
            <p14:sldId id="305"/>
            <p14:sldId id="696"/>
            <p14:sldId id="596"/>
            <p14:sldId id="697"/>
            <p14:sldId id="278"/>
            <p14:sldId id="264"/>
            <p14:sldId id="594"/>
            <p14:sldId id="284"/>
            <p14:sldId id="287"/>
            <p14:sldId id="271"/>
            <p14:sldId id="588"/>
            <p14:sldId id="587"/>
            <p14:sldId id="520"/>
            <p14:sldId id="591"/>
            <p14:sldId id="446"/>
            <p14:sldId id="269"/>
            <p14:sldId id="669"/>
            <p14:sldId id="290"/>
            <p14:sldId id="291"/>
            <p14:sldId id="295"/>
            <p14:sldId id="268"/>
            <p14:sldId id="663"/>
            <p14:sldId id="334"/>
            <p14:sldId id="637"/>
            <p14:sldId id="698"/>
            <p14:sldId id="699"/>
            <p14:sldId id="592"/>
            <p14:sldId id="304"/>
            <p14:sldId id="301"/>
            <p14:sldId id="341"/>
            <p14:sldId id="640"/>
            <p14:sldId id="300"/>
            <p14:sldId id="622"/>
            <p14:sldId id="327"/>
            <p14:sldId id="689"/>
            <p14:sldId id="691"/>
            <p14:sldId id="692"/>
            <p14:sldId id="693"/>
            <p14:sldId id="694"/>
            <p14:sldId id="684"/>
            <p14:sldId id="695"/>
            <p14:sldId id="685"/>
            <p14:sldId id="675"/>
            <p14:sldId id="676"/>
            <p14:sldId id="677"/>
            <p14:sldId id="678"/>
            <p14:sldId id="679"/>
            <p14:sldId id="328"/>
            <p14:sldId id="333"/>
            <p14:sldId id="667"/>
            <p14:sldId id="337"/>
            <p14:sldId id="325"/>
            <p14:sldId id="700"/>
            <p14:sldId id="339"/>
            <p14:sldId id="589"/>
            <p14:sldId id="275"/>
          </p14:sldIdLst>
        </p14:section>
        <p14:section name="Seção sem Título" id="{92FE0699-881A-48D0-8E8E-44E02F5004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00"/>
    <a:srgbClr val="03CF00"/>
    <a:srgbClr val="FFD622"/>
    <a:srgbClr val="183EFF"/>
    <a:srgbClr val="783C00"/>
    <a:srgbClr val="E5231F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65" autoAdjust="0"/>
    <p:restoredTop sz="94660"/>
  </p:normalViewPr>
  <p:slideViewPr>
    <p:cSldViewPr snapToGrid="0">
      <p:cViewPr>
        <p:scale>
          <a:sx n="120" d="100"/>
          <a:sy n="120" d="100"/>
        </p:scale>
        <p:origin x="5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12" Type="http://schemas.openxmlformats.org/officeDocument/2006/relationships/font" Target="fonts/font49.fntdata"/><Relationship Id="rId16" Type="http://schemas.openxmlformats.org/officeDocument/2006/relationships/slide" Target="slides/slide14.xml"/><Relationship Id="rId107" Type="http://schemas.openxmlformats.org/officeDocument/2006/relationships/font" Target="fonts/font44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02" Type="http://schemas.openxmlformats.org/officeDocument/2006/relationships/font" Target="fonts/font39.fntdata"/><Relationship Id="rId5" Type="http://schemas.openxmlformats.org/officeDocument/2006/relationships/slide" Target="slides/slide3.xml"/><Relationship Id="rId90" Type="http://schemas.openxmlformats.org/officeDocument/2006/relationships/font" Target="fonts/font27.fntdata"/><Relationship Id="rId95" Type="http://schemas.openxmlformats.org/officeDocument/2006/relationships/font" Target="fonts/font32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113" Type="http://schemas.openxmlformats.org/officeDocument/2006/relationships/font" Target="fonts/font50.fntdata"/><Relationship Id="rId118" Type="http://schemas.openxmlformats.org/officeDocument/2006/relationships/tableStyles" Target="tableStyles.xml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40.fntdata"/><Relationship Id="rId108" Type="http://schemas.openxmlformats.org/officeDocument/2006/relationships/font" Target="fonts/font45.fntdata"/><Relationship Id="rId54" Type="http://schemas.openxmlformats.org/officeDocument/2006/relationships/slide" Target="slides/slide52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91" Type="http://schemas.openxmlformats.org/officeDocument/2006/relationships/font" Target="fonts/font28.fntdata"/><Relationship Id="rId96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5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font" Target="fonts/font31.fntdata"/><Relationship Id="rId99" Type="http://schemas.openxmlformats.org/officeDocument/2006/relationships/font" Target="fonts/font36.fntdata"/><Relationship Id="rId101" Type="http://schemas.openxmlformats.org/officeDocument/2006/relationships/font" Target="fonts/font3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46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3.fntdata"/><Relationship Id="rId97" Type="http://schemas.openxmlformats.org/officeDocument/2006/relationships/font" Target="fonts/font34.fntdata"/><Relationship Id="rId104" Type="http://schemas.openxmlformats.org/officeDocument/2006/relationships/font" Target="fonts/font41.fntdata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92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110" Type="http://schemas.openxmlformats.org/officeDocument/2006/relationships/font" Target="fonts/font47.fntdata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font" Target="fonts/font1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14.fntdata"/><Relationship Id="rId100" Type="http://schemas.openxmlformats.org/officeDocument/2006/relationships/font" Target="fonts/font37.fntdata"/><Relationship Id="rId105" Type="http://schemas.openxmlformats.org/officeDocument/2006/relationships/font" Target="fonts/font4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93" Type="http://schemas.openxmlformats.org/officeDocument/2006/relationships/font" Target="fonts/font30.fntdata"/><Relationship Id="rId98" Type="http://schemas.openxmlformats.org/officeDocument/2006/relationships/font" Target="fonts/font35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font" Target="fonts/font4.fntdata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111" Type="http://schemas.openxmlformats.org/officeDocument/2006/relationships/font" Target="fonts/font48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4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19A1C2-596B-4A69-AF45-7C7F69B4E71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629A0CA-CD62-4E31-B508-24620C804FD2}">
      <dgm:prSet phldrT="[Texto]"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pt-BR" sz="3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+mn-ea"/>
              <a:cs typeface="+mn-cs"/>
            </a:rPr>
            <a:t>Resolução nº 400- 11/2023</a:t>
          </a:r>
        </a:p>
        <a:p>
          <a:r>
            <a:rPr lang="pt-BR" sz="30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+mn-ea"/>
              <a:cs typeface="+mn-cs"/>
            </a:rPr>
            <a:t>Redução da Carga Horária</a:t>
          </a:r>
        </a:p>
      </dgm:t>
    </dgm:pt>
    <dgm:pt modelId="{55CDDA1F-5DBA-4FED-821D-E1AD83CAD93D}" type="parTrans" cxnId="{BE02F40C-86F6-4D44-B585-4795C3688558}">
      <dgm:prSet/>
      <dgm:spPr/>
      <dgm:t>
        <a:bodyPr/>
        <a:lstStyle/>
        <a:p>
          <a:endParaRPr lang="pt-BR"/>
        </a:p>
      </dgm:t>
    </dgm:pt>
    <dgm:pt modelId="{2F911A46-16F4-49C1-8B92-57A496195599}" type="sibTrans" cxnId="{BE02F40C-86F6-4D44-B585-4795C3688558}">
      <dgm:prSet/>
      <dgm:spPr/>
      <dgm:t>
        <a:bodyPr/>
        <a:lstStyle/>
        <a:p>
          <a:endParaRPr lang="pt-BR"/>
        </a:p>
      </dgm:t>
    </dgm:pt>
    <dgm:pt modelId="{A5D5A704-BC17-4908-8E05-AC1A23EC6135}">
      <dgm:prSet phldrT="[Texto]"/>
      <dgm:spPr>
        <a:ln>
          <a:solidFill>
            <a:schemeClr val="accent4"/>
          </a:solidFill>
        </a:ln>
      </dgm:spPr>
      <dgm:t>
        <a:bodyPr/>
        <a:lstStyle/>
        <a:p>
          <a:r>
            <a: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Resolução nº 399- 11/2023 - </a:t>
          </a:r>
          <a:r>
            <a:rPr lang="pt-B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Afastamentos</a:t>
          </a:r>
          <a:endParaRPr lang="pt-BR" dirty="0">
            <a:solidFill>
              <a:schemeClr val="accent4"/>
            </a:solidFill>
            <a:latin typeface="+mn-lt"/>
          </a:endParaRPr>
        </a:p>
      </dgm:t>
    </dgm:pt>
    <dgm:pt modelId="{D0C897D6-DB8D-42CB-A6BD-8DEDA0CDE328}" type="parTrans" cxnId="{DFC3855C-5931-451C-B1EE-9A23D39A14FD}">
      <dgm:prSet/>
      <dgm:spPr/>
      <dgm:t>
        <a:bodyPr/>
        <a:lstStyle/>
        <a:p>
          <a:endParaRPr lang="pt-BR"/>
        </a:p>
      </dgm:t>
    </dgm:pt>
    <dgm:pt modelId="{2EACD19D-D1D2-4DAC-B096-70BAE4FA1DEA}" type="sibTrans" cxnId="{DFC3855C-5931-451C-B1EE-9A23D39A14FD}">
      <dgm:prSet/>
      <dgm:spPr/>
      <dgm:t>
        <a:bodyPr/>
        <a:lstStyle/>
        <a:p>
          <a:endParaRPr lang="pt-BR"/>
        </a:p>
      </dgm:t>
    </dgm:pt>
    <dgm:pt modelId="{781A0F31-0A6D-4627-BA91-FCC345CEDFAD}" type="pres">
      <dgm:prSet presAssocID="{CD19A1C2-596B-4A69-AF45-7C7F69B4E71E}" presName="Name0" presStyleCnt="0">
        <dgm:presLayoutVars>
          <dgm:dir/>
          <dgm:resizeHandles val="exact"/>
        </dgm:presLayoutVars>
      </dgm:prSet>
      <dgm:spPr/>
    </dgm:pt>
    <dgm:pt modelId="{0229B262-F25C-4B2D-83C6-B1DCDAAE90CE}" type="pres">
      <dgm:prSet presAssocID="{A5D5A704-BC17-4908-8E05-AC1A23EC6135}" presName="Name5" presStyleLbl="vennNode1" presStyleIdx="0" presStyleCnt="2" custScaleX="105827" custLinFactNeighborX="-65610" custLinFactNeighborY="1226">
        <dgm:presLayoutVars>
          <dgm:bulletEnabled val="1"/>
        </dgm:presLayoutVars>
      </dgm:prSet>
      <dgm:spPr/>
    </dgm:pt>
    <dgm:pt modelId="{A110CEBB-4592-41AE-B42D-5AB1D70A4A80}" type="pres">
      <dgm:prSet presAssocID="{2EACD19D-D1D2-4DAC-B096-70BAE4FA1DEA}" presName="space" presStyleCnt="0"/>
      <dgm:spPr/>
    </dgm:pt>
    <dgm:pt modelId="{4D089CF7-1129-4252-B965-2630D9F9A385}" type="pres">
      <dgm:prSet presAssocID="{C629A0CA-CD62-4E31-B508-24620C804FD2}" presName="Name5" presStyleLbl="vennNode1" presStyleIdx="1" presStyleCnt="2" custScaleX="99629" custLinFactNeighborX="-21870" custLinFactNeighborY="1226">
        <dgm:presLayoutVars>
          <dgm:bulletEnabled val="1"/>
        </dgm:presLayoutVars>
      </dgm:prSet>
      <dgm:spPr/>
    </dgm:pt>
  </dgm:ptLst>
  <dgm:cxnLst>
    <dgm:cxn modelId="{BE02F40C-86F6-4D44-B585-4795C3688558}" srcId="{CD19A1C2-596B-4A69-AF45-7C7F69B4E71E}" destId="{C629A0CA-CD62-4E31-B508-24620C804FD2}" srcOrd="1" destOrd="0" parTransId="{55CDDA1F-5DBA-4FED-821D-E1AD83CAD93D}" sibTransId="{2F911A46-16F4-49C1-8B92-57A496195599}"/>
    <dgm:cxn modelId="{A0D1081C-57A0-4A54-9458-076EE4B2ECC7}" type="presOf" srcId="{A5D5A704-BC17-4908-8E05-AC1A23EC6135}" destId="{0229B262-F25C-4B2D-83C6-B1DCDAAE90CE}" srcOrd="0" destOrd="0" presId="urn:microsoft.com/office/officeart/2005/8/layout/venn3"/>
    <dgm:cxn modelId="{DFC3855C-5931-451C-B1EE-9A23D39A14FD}" srcId="{CD19A1C2-596B-4A69-AF45-7C7F69B4E71E}" destId="{A5D5A704-BC17-4908-8E05-AC1A23EC6135}" srcOrd="0" destOrd="0" parTransId="{D0C897D6-DB8D-42CB-A6BD-8DEDA0CDE328}" sibTransId="{2EACD19D-D1D2-4DAC-B096-70BAE4FA1DEA}"/>
    <dgm:cxn modelId="{E955DA74-36ED-40D0-BBCE-2D2AA801DAB9}" type="presOf" srcId="{CD19A1C2-596B-4A69-AF45-7C7F69B4E71E}" destId="{781A0F31-0A6D-4627-BA91-FCC345CEDFAD}" srcOrd="0" destOrd="0" presId="urn:microsoft.com/office/officeart/2005/8/layout/venn3"/>
    <dgm:cxn modelId="{7EA963E5-E9CF-4829-8205-A4E4AD8B1001}" type="presOf" srcId="{C629A0CA-CD62-4E31-B508-24620C804FD2}" destId="{4D089CF7-1129-4252-B965-2630D9F9A385}" srcOrd="0" destOrd="0" presId="urn:microsoft.com/office/officeart/2005/8/layout/venn3"/>
    <dgm:cxn modelId="{EE717C18-EE84-49B6-81A4-82ACFD7BDEA1}" type="presParOf" srcId="{781A0F31-0A6D-4627-BA91-FCC345CEDFAD}" destId="{0229B262-F25C-4B2D-83C6-B1DCDAAE90CE}" srcOrd="0" destOrd="0" presId="urn:microsoft.com/office/officeart/2005/8/layout/venn3"/>
    <dgm:cxn modelId="{592F6162-83EA-4E70-B743-DA1A4DA3368C}" type="presParOf" srcId="{781A0F31-0A6D-4627-BA91-FCC345CEDFAD}" destId="{A110CEBB-4592-41AE-B42D-5AB1D70A4A80}" srcOrd="1" destOrd="0" presId="urn:microsoft.com/office/officeart/2005/8/layout/venn3"/>
    <dgm:cxn modelId="{AD23596D-2261-46CF-86A2-B95E6EF179A4}" type="presParOf" srcId="{781A0F31-0A6D-4627-BA91-FCC345CEDFAD}" destId="{4D089CF7-1129-4252-B965-2630D9F9A385}" srcOrd="2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9B262-F25C-4B2D-83C6-B1DCDAAE90CE}">
      <dsp:nvSpPr>
        <dsp:cNvPr id="0" name=""/>
        <dsp:cNvSpPr/>
      </dsp:nvSpPr>
      <dsp:spPr>
        <a:xfrm>
          <a:off x="429583" y="3872"/>
          <a:ext cx="4116032" cy="388939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4047" tIns="38100" rIns="214047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Resolução nº 399- 11/2023 - </a:t>
          </a:r>
          <a:r>
            <a:rPr lang="pt-BR" sz="30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Afastamentos</a:t>
          </a:r>
          <a:endParaRPr lang="pt-BR" sz="3000" kern="1200" dirty="0">
            <a:solidFill>
              <a:schemeClr val="accent4"/>
            </a:solidFill>
            <a:latin typeface="+mn-lt"/>
          </a:endParaRPr>
        </a:p>
      </dsp:txBody>
      <dsp:txXfrm>
        <a:off x="1032362" y="573461"/>
        <a:ext cx="2910474" cy="2750219"/>
      </dsp:txXfrm>
    </dsp:sp>
    <dsp:sp modelId="{4D089CF7-1129-4252-B965-2630D9F9A385}">
      <dsp:nvSpPr>
        <dsp:cNvPr id="0" name=""/>
        <dsp:cNvSpPr/>
      </dsp:nvSpPr>
      <dsp:spPr>
        <a:xfrm>
          <a:off x="4107980" y="3872"/>
          <a:ext cx="3874967" cy="388939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4047" tIns="38100" rIns="214047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+mn-ea"/>
              <a:cs typeface="+mn-cs"/>
            </a:rPr>
            <a:t>Resolução nº 400- 11/2023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+mn-ea"/>
              <a:cs typeface="+mn-cs"/>
            </a:rPr>
            <a:t>Redução da Carga Horária</a:t>
          </a:r>
        </a:p>
      </dsp:txBody>
      <dsp:txXfrm>
        <a:off x="4675456" y="573461"/>
        <a:ext cx="2740015" cy="2750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23/02/2024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23/02/2024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e3fb2c1bb9_0_9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e3fb2c1bb9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e3fb2c1bb9_0_10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1e3fb2c1b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e3fb2c1bb9_0_10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8" name="Google Shape;508;g1e3fb2c1bb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>
          <a:extLst>
            <a:ext uri="{FF2B5EF4-FFF2-40B4-BE49-F238E27FC236}">
              <a16:creationId xmlns:a16="http://schemas.microsoft.com/office/drawing/2014/main" id="{4DCEC8F8-AA6E-9176-C9B9-ED10B923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998e8f9e89_0_55:notes">
            <a:extLst>
              <a:ext uri="{FF2B5EF4-FFF2-40B4-BE49-F238E27FC236}">
                <a16:creationId xmlns:a16="http://schemas.microsoft.com/office/drawing/2014/main" id="{9E32769F-965D-3ADF-5EFF-C99F24589D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2" name="Google Shape;632;g2998e8f9e89_0_55:notes">
            <a:extLst>
              <a:ext uri="{FF2B5EF4-FFF2-40B4-BE49-F238E27FC236}">
                <a16:creationId xmlns:a16="http://schemas.microsoft.com/office/drawing/2014/main" id="{69CBB0C3-2472-1AE6-FC8C-4D7F25AF27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762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>
          <a:extLst>
            <a:ext uri="{FF2B5EF4-FFF2-40B4-BE49-F238E27FC236}">
              <a16:creationId xmlns:a16="http://schemas.microsoft.com/office/drawing/2014/main" id="{67CA1128-AD3D-AF56-7342-EF944728C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998e8f9e89_0_65:notes">
            <a:extLst>
              <a:ext uri="{FF2B5EF4-FFF2-40B4-BE49-F238E27FC236}">
                <a16:creationId xmlns:a16="http://schemas.microsoft.com/office/drawing/2014/main" id="{03B72F73-7C78-5A3D-C9E6-ACC04A84D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3" name="Google Shape;623;g2998e8f9e89_0_65:notes">
            <a:extLst>
              <a:ext uri="{FF2B5EF4-FFF2-40B4-BE49-F238E27FC236}">
                <a16:creationId xmlns:a16="http://schemas.microsoft.com/office/drawing/2014/main" id="{59C3A9BD-69BC-EDA9-8BD6-CB520E8863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82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3744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6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tx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de2b908cdf_0_2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g1de2b908cdf_0_25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Google Shape;46;g1de2b908cdf_0_25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988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46837" y="2551837"/>
            <a:ext cx="10898327" cy="1754326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6000" b="1" spc="0" baseline="0">
                <a:solidFill>
                  <a:schemeClr val="bg2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08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83E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2/23/24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AEABA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38100">
                <a:lnSpc>
                  <a:spcPct val="100000"/>
                </a:lnSpc>
                <a:spcBef>
                  <a:spcPts val="25"/>
                </a:spcBef>
              </a:pPr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5315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13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esquerda">
  <p:cSld name="1_Lâmina texto com gráfico esquerd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2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20"/>
          <p:cNvSpPr>
            <a:spLocks noGrp="1"/>
          </p:cNvSpPr>
          <p:nvPr>
            <p:ph type="pic" idx="3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3260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20930-1A2A-8B71-8EF0-E2462443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60AC54-98E0-0B22-D4FB-1663B7AD6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A0FBEB-DF43-D29A-287C-082C0660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13DC-C27F-493A-A75B-015F4C204D9D}" type="datetimeFigureOut">
              <a:rPr lang="pt-BR" smtClean="0"/>
              <a:t>23/02/2024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53616B-F346-D4E7-04C5-FB23C666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4723A5-CF14-3EB0-7F8A-8A0F8665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8519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31D22C0-78F3-7F3E-E486-68D681C9F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124475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esquerda 1">
  <p:cSld name="Lâmina texto com gráfico esquerda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de2b908cdf_0_25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8" name="Google Shape;48;g1de2b908cdf_0_253"/>
          <p:cNvSpPr txBox="1">
            <a:spLocks noGrp="1"/>
          </p:cNvSpPr>
          <p:nvPr>
            <p:ph type="body" idx="1"/>
          </p:nvPr>
        </p:nvSpPr>
        <p:spPr>
          <a:xfrm>
            <a:off x="6933011" y="1085850"/>
            <a:ext cx="38862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g1de2b908cdf_0_253"/>
          <p:cNvSpPr txBox="1">
            <a:spLocks noGrp="1"/>
          </p:cNvSpPr>
          <p:nvPr>
            <p:ph type="body" idx="2"/>
          </p:nvPr>
        </p:nvSpPr>
        <p:spPr>
          <a:xfrm>
            <a:off x="6933011" y="2619375"/>
            <a:ext cx="388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1de2b908cdf_0_253"/>
          <p:cNvSpPr>
            <a:spLocks noGrp="1"/>
          </p:cNvSpPr>
          <p:nvPr>
            <p:ph type="chart" idx="3"/>
          </p:nvPr>
        </p:nvSpPr>
        <p:spPr>
          <a:xfrm>
            <a:off x="1000124" y="1085850"/>
            <a:ext cx="50958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53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esquerda">
  <p:cSld name="Lâmina texto com gráfico esquerd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2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20"/>
          <p:cNvSpPr>
            <a:spLocks noGrp="1"/>
          </p:cNvSpPr>
          <p:nvPr>
            <p:ph type="pic" idx="3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615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20930-1A2A-8B71-8EF0-E2462443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60AC54-98E0-0B22-D4FB-1663B7AD6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A0FBEB-DF43-D29A-287C-082C0660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13DC-C27F-493A-A75B-015F4C204D9D}" type="datetimeFigureOut">
              <a:rPr lang="pt-BR" smtClean="0"/>
              <a:t>23/02/2024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53616B-F346-D4E7-04C5-FB23C666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4723A5-CF14-3EB0-7F8A-8A0F8665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62479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esquerda 1">
  <p:cSld name="Lâmina texto com gráfico esquerda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de2b908cdf_0_25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8" name="Google Shape;48;g1de2b908cdf_0_253"/>
          <p:cNvSpPr txBox="1">
            <a:spLocks noGrp="1"/>
          </p:cNvSpPr>
          <p:nvPr>
            <p:ph type="body" idx="1"/>
          </p:nvPr>
        </p:nvSpPr>
        <p:spPr>
          <a:xfrm>
            <a:off x="6933011" y="1085850"/>
            <a:ext cx="38862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g1de2b908cdf_0_253"/>
          <p:cNvSpPr txBox="1">
            <a:spLocks noGrp="1"/>
          </p:cNvSpPr>
          <p:nvPr>
            <p:ph type="body" idx="2"/>
          </p:nvPr>
        </p:nvSpPr>
        <p:spPr>
          <a:xfrm>
            <a:off x="6933011" y="2619375"/>
            <a:ext cx="388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1de2b908cdf_0_253"/>
          <p:cNvSpPr>
            <a:spLocks noGrp="1"/>
          </p:cNvSpPr>
          <p:nvPr>
            <p:ph type="chart" idx="3"/>
          </p:nvPr>
        </p:nvSpPr>
        <p:spPr>
          <a:xfrm>
            <a:off x="1000124" y="1085850"/>
            <a:ext cx="50958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72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0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5" r:id="rId3"/>
    <p:sldLayoutId id="2147483701" r:id="rId4"/>
    <p:sldLayoutId id="2147483704" r:id="rId5"/>
    <p:sldLayoutId id="214748370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2" r:id="rId23"/>
    <p:sldLayoutId id="214748370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alto.gov.br/ccivil_03/_ato2023-2026/2023/lei/L14621.htm" TargetMode="Externa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interministerial-ms/mec-n-604-de-16-de-maio-de-2023-48395879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interministerial-ms/mec-n-604-de-16-de-maio-de-2023-48395879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interministerial-ms/mec-n-604-de-16-de-maio-de-2023-483958798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aismedicos.gov.br/legislacao" TargetMode="Externa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hyperlink" Target="http://www.in.gov.br/en/web/dou/-/portaria-interministerial-ms/mec-n-604-de-16-de-maio-de-2023-483958798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hyperlink" Target="http://www.in.gov.br/en/web/dou/-/portaria-interministerial-ms/mec-n-604-de-16-de-maio-de-2023-483958798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fm.org.br/busca-medico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mailto:licencas.provimento@saude.gov.br" TargetMode="Externa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8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mailto:passagens.provimento@saude.gov.br" TargetMode="External"/><Relationship Id="rId3" Type="http://schemas.openxmlformats.org/officeDocument/2006/relationships/hyperlink" Target="http://maismedicos.saude.gov.br/" TargetMode="External"/><Relationship Id="rId7" Type="http://schemas.openxmlformats.org/officeDocument/2006/relationships/hyperlink" Target="mailto:ajudadecusto.pmmb@saude.gov.br" TargetMode="External"/><Relationship Id="rId2" Type="http://schemas.openxmlformats.org/officeDocument/2006/relationships/hyperlink" Target="http://ouvprod01.saude.gov.br/ouvidor/CadastroDemandaPortal.d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olsa.maismedicos@saude.gov.br" TargetMode="External"/><Relationship Id="rId5" Type="http://schemas.openxmlformats.org/officeDocument/2006/relationships/hyperlink" Target="mailto:licencas.provimento@saude.gov.br" TargetMode="External"/><Relationship Id="rId4" Type="http://schemas.openxmlformats.org/officeDocument/2006/relationships/hyperlink" Target="mailto:maismedicos@saude.gov.br" TargetMode="External"/><Relationship Id="rId9" Type="http://schemas.openxmlformats.org/officeDocument/2006/relationships/hyperlink" Target="mailto:Eixoformacao.saps@saude.gov.br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3">
            <a:extLst>
              <a:ext uri="{FF2B5EF4-FFF2-40B4-BE49-F238E27FC236}">
                <a16:creationId xmlns:a16="http://schemas.microsoft.com/office/drawing/2014/main" id="{B057A8A7-9D32-46AF-6499-AC1014515163}"/>
              </a:ext>
            </a:extLst>
          </p:cNvPr>
          <p:cNvSpPr/>
          <p:nvPr/>
        </p:nvSpPr>
        <p:spPr>
          <a:xfrm>
            <a:off x="2321088" y="1406754"/>
            <a:ext cx="7549821" cy="3510667"/>
          </a:xfrm>
          <a:custGeom>
            <a:avLst/>
            <a:gdLst/>
            <a:ahLst/>
            <a:cxnLst/>
            <a:rect l="l" t="t" r="r" b="b"/>
            <a:pathLst>
              <a:path w="7549821" h="3510667">
                <a:moveTo>
                  <a:pt x="0" y="0"/>
                </a:moveTo>
                <a:lnTo>
                  <a:pt x="7549821" y="0"/>
                </a:lnTo>
                <a:lnTo>
                  <a:pt x="7549821" y="3510666"/>
                </a:lnTo>
                <a:lnTo>
                  <a:pt x="0" y="3510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000"/>
            </a:blip>
            <a:stretch>
              <a:fillRect/>
            </a:stretch>
          </a:blipFill>
          <a:effectLst>
            <a:glow rad="63500">
              <a:schemeClr val="bg1">
                <a:alpha val="40000"/>
              </a:schemeClr>
            </a:glow>
          </a:effectLst>
        </p:spPr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433693" y="2390577"/>
            <a:ext cx="7324613" cy="1543023"/>
          </a:xfrm>
        </p:spPr>
        <p:txBody>
          <a:bodyPr/>
          <a:lstStyle/>
          <a:p>
            <a:r>
              <a:rPr lang="pt-BR" sz="4400" dirty="0">
                <a:latin typeface="Montserrat ExtraBold" panose="00000900000000000000" pitchFamily="2" charset="0"/>
              </a:rPr>
              <a:t>Programa Mais Médicos para o Brasil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08FD88-2502-D413-4DDC-4318B399D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65" y="5165557"/>
            <a:ext cx="3867670" cy="70079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49708A-79A8-3740-07C3-37CDB26E4882}"/>
              </a:ext>
            </a:extLst>
          </p:cNvPr>
          <p:cNvSpPr txBox="1"/>
          <p:nvPr/>
        </p:nvSpPr>
        <p:spPr>
          <a:xfrm>
            <a:off x="4736938" y="3933600"/>
            <a:ext cx="2718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Montserrat ExtraBold" panose="00000900000000000000" pitchFamily="2" charset="0"/>
              </a:rPr>
              <a:t>Estado de São Paulo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236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" r="12"/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5800" y="759895"/>
            <a:ext cx="1014142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50" dirty="0">
                <a:solidFill>
                  <a:srgbClr val="00D000"/>
                </a:solidFill>
                <a:latin typeface="Open Sans 1 Bold"/>
              </a:rPr>
              <a:t>MAIS MÉDICOS PARA O BRASIL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0" y="1536996"/>
            <a:ext cx="1082040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29B3A"/>
                </a:solidFill>
                <a:latin typeface="Open Sans 1 Bold"/>
              </a:rPr>
              <a:t>INVESTIMENTO DO PROGRAMA MAIS MÉDICOS PARA O BRASIL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451" y="264379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 Bold"/>
              </a:rPr>
              <a:t> R$ 2.833.017.552,00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451" y="294732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"/>
              </a:rPr>
              <a:t>2023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26172" y="3059729"/>
            <a:ext cx="11318297" cy="1374663"/>
            <a:chOff x="0" y="0"/>
            <a:chExt cx="4471426" cy="5430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71426" cy="543077"/>
            </a:xfrm>
            <a:custGeom>
              <a:avLst/>
              <a:gdLst/>
              <a:ahLst/>
              <a:cxnLst/>
              <a:rect l="l" t="t" r="r" b="b"/>
              <a:pathLst>
                <a:path w="4471426" h="543077">
                  <a:moveTo>
                    <a:pt x="0" y="0"/>
                  </a:moveTo>
                  <a:lnTo>
                    <a:pt x="4471426" y="0"/>
                  </a:lnTo>
                  <a:lnTo>
                    <a:pt x="4471426" y="543077"/>
                  </a:lnTo>
                  <a:lnTo>
                    <a:pt x="0" y="543077"/>
                  </a:lnTo>
                  <a:close/>
                </a:path>
              </a:pathLst>
            </a:custGeom>
            <a:solidFill>
              <a:srgbClr val="9B0000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70126" y="3638103"/>
            <a:ext cx="742509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Open Sans 1 Bold"/>
              </a:rPr>
              <a:t>R$ 712.452.680,00</a:t>
            </a:r>
          </a:p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Open Sans 1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70126" y="3111053"/>
            <a:ext cx="664859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334" dirty="0">
                <a:solidFill>
                  <a:srgbClr val="FFFFFF"/>
                </a:solidFill>
                <a:latin typeface="Open Sans 1 Bold"/>
              </a:rPr>
              <a:t>AMPLIAÇÃO EM 2023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6451" y="332832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 Bold"/>
              </a:rPr>
              <a:t> R$ 2.801.237.033,00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6451" y="363185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"/>
              </a:rPr>
              <a:t>2024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6451" y="401158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 Bold"/>
              </a:rPr>
              <a:t> R$ 3.218.088.973,20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6451" y="431511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"/>
              </a:rPr>
              <a:t>2025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451" y="469484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 Bold"/>
              </a:rPr>
              <a:t> R$ 3.814.360.271,80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451" y="4998372"/>
            <a:ext cx="39565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  <a:spcBef>
                <a:spcPct val="0"/>
              </a:spcBef>
            </a:pPr>
            <a:r>
              <a:rPr lang="en-US" sz="2000" dirty="0">
                <a:solidFill>
                  <a:srgbClr val="00008C"/>
                </a:solidFill>
                <a:latin typeface="Open Sans 1"/>
              </a:rPr>
              <a:t>2026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Freeform 3"/>
          <p:cNvSpPr/>
          <p:nvPr/>
        </p:nvSpPr>
        <p:spPr>
          <a:xfrm>
            <a:off x="9030703" y="6172200"/>
            <a:ext cx="2475497" cy="447676"/>
          </a:xfrm>
          <a:custGeom>
            <a:avLst/>
            <a:gdLst/>
            <a:ahLst/>
            <a:cxnLst/>
            <a:rect l="l" t="t" r="r" b="b"/>
            <a:pathLst>
              <a:path w="3713246" h="671514">
                <a:moveTo>
                  <a:pt x="0" y="0"/>
                </a:moveTo>
                <a:lnTo>
                  <a:pt x="3713246" y="0"/>
                </a:lnTo>
                <a:lnTo>
                  <a:pt x="3713246" y="671514"/>
                </a:lnTo>
                <a:lnTo>
                  <a:pt x="0" y="67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" r="-12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Freeform 4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" name="Freeform 5"/>
          <p:cNvSpPr/>
          <p:nvPr/>
        </p:nvSpPr>
        <p:spPr>
          <a:xfrm>
            <a:off x="2245129" y="1638345"/>
            <a:ext cx="7701743" cy="3581311"/>
          </a:xfrm>
          <a:custGeom>
            <a:avLst/>
            <a:gdLst/>
            <a:ahLst/>
            <a:cxnLst/>
            <a:rect l="l" t="t" r="r" b="b"/>
            <a:pathLst>
              <a:path w="11552615" h="5371966">
                <a:moveTo>
                  <a:pt x="0" y="0"/>
                </a:moveTo>
                <a:lnTo>
                  <a:pt x="11552616" y="0"/>
                </a:lnTo>
                <a:lnTo>
                  <a:pt x="11552616" y="5371966"/>
                </a:lnTo>
                <a:lnTo>
                  <a:pt x="0" y="53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" name="TextBox 6"/>
          <p:cNvSpPr txBox="1"/>
          <p:nvPr/>
        </p:nvSpPr>
        <p:spPr>
          <a:xfrm>
            <a:off x="616530" y="854296"/>
            <a:ext cx="8569466" cy="630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000" dirty="0">
                <a:solidFill>
                  <a:srgbClr val="6C14A2"/>
                </a:solidFill>
                <a:latin typeface="Rawline 1"/>
              </a:rPr>
              <a:t>EDITAIS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78" t="-16342" r="-6663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Freeform 3"/>
          <p:cNvSpPr/>
          <p:nvPr/>
        </p:nvSpPr>
        <p:spPr>
          <a:xfrm>
            <a:off x="9030703" y="6172200"/>
            <a:ext cx="2475497" cy="447676"/>
          </a:xfrm>
          <a:custGeom>
            <a:avLst/>
            <a:gdLst/>
            <a:ahLst/>
            <a:cxnLst/>
            <a:rect l="l" t="t" r="r" b="b"/>
            <a:pathLst>
              <a:path w="3713246" h="671514">
                <a:moveTo>
                  <a:pt x="0" y="0"/>
                </a:moveTo>
                <a:lnTo>
                  <a:pt x="3713246" y="0"/>
                </a:lnTo>
                <a:lnTo>
                  <a:pt x="3713246" y="671514"/>
                </a:lnTo>
                <a:lnTo>
                  <a:pt x="0" y="67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" r="-12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TextBox 4"/>
          <p:cNvSpPr txBox="1"/>
          <p:nvPr/>
        </p:nvSpPr>
        <p:spPr>
          <a:xfrm>
            <a:off x="685800" y="6184900"/>
            <a:ext cx="62959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000">
                <a:solidFill>
                  <a:srgbClr val="000000"/>
                </a:solidFill>
                <a:latin typeface="Open Sans 1"/>
              </a:rPr>
              <a:t>Fonte: CNES, Ministério da Saúde </a:t>
            </a:r>
          </a:p>
        </p:txBody>
      </p:sp>
      <p:sp>
        <p:nvSpPr>
          <p:cNvPr id="5" name="Freeform 5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6" name="Group 6"/>
          <p:cNvGrpSpPr/>
          <p:nvPr/>
        </p:nvGrpSpPr>
        <p:grpSpPr>
          <a:xfrm>
            <a:off x="685800" y="2113655"/>
            <a:ext cx="11269745" cy="1373551"/>
            <a:chOff x="0" y="0"/>
            <a:chExt cx="4452245" cy="5426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52245" cy="542638"/>
            </a:xfrm>
            <a:custGeom>
              <a:avLst/>
              <a:gdLst/>
              <a:ahLst/>
              <a:cxnLst/>
              <a:rect l="l" t="t" r="r" b="b"/>
              <a:pathLst>
                <a:path w="4452245" h="542638">
                  <a:moveTo>
                    <a:pt x="0" y="0"/>
                  </a:moveTo>
                  <a:lnTo>
                    <a:pt x="4452245" y="0"/>
                  </a:lnTo>
                  <a:lnTo>
                    <a:pt x="4452245" y="542638"/>
                  </a:lnTo>
                  <a:lnTo>
                    <a:pt x="0" y="542638"/>
                  </a:lnTo>
                  <a:close/>
                </a:path>
              </a:pathLst>
            </a:custGeom>
            <a:solidFill>
              <a:srgbClr val="00F537">
                <a:alpha val="9804"/>
              </a:srgbClr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4452245" cy="5140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3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738" y="2580109"/>
            <a:ext cx="9877229" cy="51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8"/>
              </a:lnSpc>
            </a:pPr>
            <a:r>
              <a:rPr lang="en-US" sz="3998">
                <a:solidFill>
                  <a:srgbClr val="000000"/>
                </a:solidFill>
                <a:latin typeface="Rawline 3"/>
              </a:rPr>
              <a:t>EDITAIS PUBLICADOS EM 2023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267" y="2535890"/>
            <a:ext cx="858677" cy="64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4"/>
              </a:lnSpc>
            </a:pPr>
            <a:r>
              <a:rPr lang="en-US" sz="5066">
                <a:solidFill>
                  <a:srgbClr val="9B0000"/>
                </a:solidFill>
                <a:latin typeface="Rawline 2"/>
              </a:rPr>
              <a:t>14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85800" y="3658657"/>
            <a:ext cx="11269745" cy="1373551"/>
            <a:chOff x="0" y="0"/>
            <a:chExt cx="4452245" cy="5426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52245" cy="542638"/>
            </a:xfrm>
            <a:custGeom>
              <a:avLst/>
              <a:gdLst/>
              <a:ahLst/>
              <a:cxnLst/>
              <a:rect l="l" t="t" r="r" b="b"/>
              <a:pathLst>
                <a:path w="4452245" h="542638">
                  <a:moveTo>
                    <a:pt x="0" y="0"/>
                  </a:moveTo>
                  <a:lnTo>
                    <a:pt x="4452245" y="0"/>
                  </a:lnTo>
                  <a:lnTo>
                    <a:pt x="4452245" y="542638"/>
                  </a:lnTo>
                  <a:lnTo>
                    <a:pt x="0" y="542638"/>
                  </a:lnTo>
                  <a:close/>
                </a:path>
              </a:pathLst>
            </a:custGeom>
            <a:solidFill>
              <a:srgbClr val="00F537">
                <a:alpha val="9804"/>
              </a:srgbClr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4452245" cy="5140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3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9267" y="4007907"/>
            <a:ext cx="858677" cy="64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4"/>
              </a:lnSpc>
            </a:pPr>
            <a:r>
              <a:rPr lang="en-US" sz="5066">
                <a:solidFill>
                  <a:srgbClr val="9B0000"/>
                </a:solidFill>
                <a:latin typeface="Rawline 2"/>
              </a:rPr>
              <a:t>08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7738" y="4007907"/>
            <a:ext cx="9877229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0"/>
              </a:lnSpc>
            </a:pPr>
            <a:r>
              <a:rPr lang="en-US" sz="2000">
                <a:solidFill>
                  <a:srgbClr val="000000"/>
                </a:solidFill>
                <a:latin typeface="Rawline 3"/>
              </a:rPr>
              <a:t>EDITAIS EM ANDAMENTO PARA AMPLIAÇÃO ESTRATÉGICA DO PROVIMENTO OBSERVANDO AS ESPECIFICIDADES E NECESSIDADES DA APS E PARA A REPOSIÇÃO DE VAGAS DESOCUPADAS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800100"/>
            <a:ext cx="10511233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 dirty="0">
                <a:solidFill>
                  <a:srgbClr val="6C14A2"/>
                </a:solidFill>
                <a:latin typeface="Rawline 1"/>
              </a:rPr>
              <a:t>PROGRAMA MAIS MÉDICOS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800" y="1444118"/>
            <a:ext cx="1082040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7"/>
              </a:lnSpc>
            </a:pPr>
            <a:r>
              <a:rPr lang="en-US" sz="3334" spc="-33" dirty="0">
                <a:solidFill>
                  <a:srgbClr val="000000"/>
                </a:solidFill>
                <a:latin typeface="Rawline 1"/>
              </a:rPr>
              <a:t>EDITAIS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8976116" y="1999234"/>
            <a:ext cx="3377982" cy="2367164"/>
          </a:xfrm>
        </p:spPr>
        <p:txBody>
          <a:bodyPr/>
          <a:lstStyle/>
          <a:p>
            <a:r>
              <a:rPr lang="da-DK" sz="2800" dirty="0">
                <a:latin typeface="Montserrat ExtraBold" panose="00000900000000000000" pitchFamily="2" charset="0"/>
              </a:rPr>
              <a:t>Ampliação de vagas do Mais Médicos para atender populações específicas.</a:t>
            </a:r>
            <a:endParaRPr lang="pt-BR" sz="2800" dirty="0">
              <a:latin typeface="Montserrat ExtraBold" panose="00000900000000000000" pitchFamily="2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9"/>
          </p:nvPr>
        </p:nvSpPr>
        <p:spPr>
          <a:xfrm>
            <a:off x="366933" y="5323801"/>
            <a:ext cx="1857375" cy="657224"/>
          </a:xfrm>
        </p:spPr>
        <p:txBody>
          <a:bodyPr/>
          <a:lstStyle/>
          <a:p>
            <a:r>
              <a:rPr lang="da-DK" sz="1400" dirty="0">
                <a:latin typeface="Montserrat ExtraBold" panose="00000900000000000000" pitchFamily="2" charset="0"/>
              </a:rPr>
              <a:t>Estratégia Consultório na Rua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2348131" y="5331342"/>
            <a:ext cx="2139731" cy="657224"/>
          </a:xfrm>
        </p:spPr>
        <p:txBody>
          <a:bodyPr lIns="91440" tIns="45720" rIns="91440" bIns="45720" anchor="t"/>
          <a:lstStyle/>
          <a:p>
            <a:r>
              <a:rPr lang="pt-BR" sz="1400" dirty="0">
                <a:latin typeface="Montserrat ExtraBold" panose="00000900000000000000" pitchFamily="2" charset="0"/>
              </a:rPr>
              <a:t>Equipes de Saúde no Sistema Prisional</a:t>
            </a:r>
            <a:endParaRPr lang="da-DK" sz="1400" dirty="0">
              <a:latin typeface="Montserrat ExtraBold" panose="00000900000000000000" pitchFamily="2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3"/>
          </p:nvPr>
        </p:nvSpPr>
        <p:spPr>
          <a:xfrm>
            <a:off x="4645027" y="5323801"/>
            <a:ext cx="1857375" cy="657224"/>
          </a:xfrm>
        </p:spPr>
        <p:txBody>
          <a:bodyPr/>
          <a:lstStyle/>
          <a:p>
            <a:r>
              <a:rPr lang="pt-BR" sz="1400" dirty="0">
                <a:latin typeface="Montserrat ExtraBold" panose="00000900000000000000" pitchFamily="2" charset="0"/>
              </a:rPr>
              <a:t>Subsistema de Atenção à Saúde Indígena</a:t>
            </a:r>
            <a:endParaRPr lang="da-DK" sz="1400" dirty="0">
              <a:latin typeface="Montserrat ExtraBold" panose="00000900000000000000" pitchFamily="2" charset="0"/>
            </a:endParaRPr>
          </a:p>
        </p:txBody>
      </p:sp>
      <p:pic>
        <p:nvPicPr>
          <p:cNvPr id="15" name="Espaço Reservado para Imagem 14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1" r="46745"/>
          <a:stretch/>
        </p:blipFill>
        <p:spPr>
          <a:xfrm>
            <a:off x="4521200" y="838200"/>
            <a:ext cx="2105025" cy="4191000"/>
          </a:xfrm>
        </p:spPr>
      </p:pic>
      <p:pic>
        <p:nvPicPr>
          <p:cNvPr id="14" name="Imagem 13" descr="Homem em pé com camisa verde&#10;&#10;Descrição gerada automaticamente">
            <a:extLst>
              <a:ext uri="{FF2B5EF4-FFF2-40B4-BE49-F238E27FC236}">
                <a16:creationId xmlns:a16="http://schemas.microsoft.com/office/drawing/2014/main" id="{C5E6452C-2B4B-441E-B75C-FC4AFCA43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r="17907"/>
          <a:stretch/>
        </p:blipFill>
        <p:spPr>
          <a:xfrm>
            <a:off x="295245" y="838200"/>
            <a:ext cx="2096579" cy="4189964"/>
          </a:xfrm>
          <a:prstGeom prst="rect">
            <a:avLst/>
          </a:prstGeom>
        </p:spPr>
      </p:pic>
      <p:pic>
        <p:nvPicPr>
          <p:cNvPr id="23" name="Espaço Reservado para Imagem 22"/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-198" r="39644" b="198"/>
          <a:stretch/>
        </p:blipFill>
        <p:spPr>
          <a:xfrm>
            <a:off x="2387601" y="838200"/>
            <a:ext cx="2105025" cy="4191000"/>
          </a:xfrm>
        </p:spPr>
      </p:pic>
      <p:sp>
        <p:nvSpPr>
          <p:cNvPr id="12" name="Espaço Reservado para Texto 8"/>
          <p:cNvSpPr txBox="1">
            <a:spLocks/>
          </p:cNvSpPr>
          <p:nvPr/>
        </p:nvSpPr>
        <p:spPr>
          <a:xfrm>
            <a:off x="6819657" y="5317941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/>
            <a:r>
              <a:rPr lang="pt-BR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ExtraBold" panose="00000900000000000000" pitchFamily="2" charset="0"/>
              </a:rPr>
              <a:t>Emergências Humanitárias</a:t>
            </a:r>
            <a:endParaRPr lang="da-DK" sz="1400" dirty="0">
              <a:solidFill>
                <a:srgbClr val="000000">
                  <a:lumMod val="85000"/>
                  <a:lumOff val="15000"/>
                </a:srgbClr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16" name="Imagem 15" descr="Homem cortando o cabelo de outra pessoa&#10;&#10;Descrição gerada automaticamente com confiança baixa">
            <a:extLst>
              <a:ext uri="{FF2B5EF4-FFF2-40B4-BE49-F238E27FC236}">
                <a16:creationId xmlns:a16="http://schemas.microsoft.com/office/drawing/2014/main" id="{EF601573-218F-46D1-B46B-F96B0FDA6C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5" t="-630" r="21877" b="630"/>
          <a:stretch/>
        </p:blipFill>
        <p:spPr>
          <a:xfrm>
            <a:off x="6654800" y="838200"/>
            <a:ext cx="2005382" cy="41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FF9FC9-0E99-8847-8C91-10C744FDFE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14</a:t>
            </a:fld>
            <a:endParaRPr lang="pt-BR" dirty="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0A8A533-9ABE-55D3-7871-9A23F6098641}"/>
              </a:ext>
            </a:extLst>
          </p:cNvPr>
          <p:cNvSpPr txBox="1"/>
          <p:nvPr/>
        </p:nvSpPr>
        <p:spPr>
          <a:xfrm>
            <a:off x="399003" y="544174"/>
            <a:ext cx="895752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Extra Bold"/>
                <a:ea typeface="+mn-ea"/>
                <a:cs typeface="+mn-cs"/>
              </a:rPr>
              <a:t>Lei 14.621 de 14/07/2023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5826A25-3579-F208-FD46-2F5FBFD2D3ED}"/>
              </a:ext>
            </a:extLst>
          </p:cNvPr>
          <p:cNvSpPr txBox="1"/>
          <p:nvPr/>
        </p:nvSpPr>
        <p:spPr>
          <a:xfrm>
            <a:off x="552108" y="1343744"/>
            <a:ext cx="953157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Disponível em: </a:t>
            </a:r>
            <a:r>
              <a:rPr lang="pt-BR" b="1" dirty="0">
                <a:hlinkClick r:id="rId2"/>
              </a:rPr>
              <a:t>http://www.planalto.gov.br/ccivil_03/_ato2023-2026/2023/lei/L14621.htm</a:t>
            </a:r>
            <a:r>
              <a:rPr lang="pt-BR" b="1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3CE640-1585-7625-A4E2-EE2E2B7C679E}"/>
              </a:ext>
            </a:extLst>
          </p:cNvPr>
          <p:cNvSpPr txBox="1"/>
          <p:nvPr/>
        </p:nvSpPr>
        <p:spPr>
          <a:xfrm>
            <a:off x="399003" y="1858621"/>
            <a:ext cx="11468100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Institui 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Estratégia Nacional de Formação de Especialistas para a Saúde 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 âmbito 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Programa Mais Médicos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; e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altera as Leis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12.871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de 22/10/2013,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13.959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de 18/12/2019, 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13.958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de 18/12/2019, para: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Tx/>
              <a:buChar char="-"/>
              <a:defRPr/>
            </a:pP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criar novos incentivos e regras no âmbito 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PMMB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 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Revalida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</a:p>
          <a:p>
            <a:pPr lvl="1" algn="just">
              <a:defRPr/>
            </a:pPr>
            <a:endParaRPr kumimoji="0" lang="pt-BR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Tx/>
              <a:buChar char="-"/>
              <a:defRPr/>
            </a:pP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transformar a Agência para o Desenvolvimento da Atenção Primária à Saúde (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Adaps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em Agência Brasileira de Apoio à Gestão do SUS (</a:t>
            </a:r>
            <a:r>
              <a:rPr kumimoji="0" lang="pt-BR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AGSUS</a:t>
            </a:r>
            <a:r>
              <a:rPr kumimoji="0" lang="pt-B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55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7B21BB8-3C0D-1A16-3916-F919FE5E2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5" y="172117"/>
            <a:ext cx="9401897" cy="1134043"/>
          </a:xfrm>
        </p:spPr>
        <p:txBody>
          <a:bodyPr>
            <a:noAutofit/>
          </a:bodyPr>
          <a:lstStyle/>
          <a:p>
            <a:pPr algn="just"/>
            <a:r>
              <a:rPr lang="pt-B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Ampliação e aperfeiçoamento do programa como estratégia para formação de especialistas para o SUS: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1A197F3-D784-2CAF-7855-83A202DD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A29E67-35DF-A9EF-203F-71D14674C3CE}"/>
              </a:ext>
            </a:extLst>
          </p:cNvPr>
          <p:cNvSpPr txBox="1"/>
          <p:nvPr/>
        </p:nvSpPr>
        <p:spPr>
          <a:xfrm>
            <a:off x="176811" y="1269015"/>
            <a:ext cx="8776270" cy="49552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✅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Aumento na vigência do Ciclo: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 anos;  prorrogável por igual período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 tempo de 4 anos permitirá que os profissionais com registro no Brasil façam a prova de título da Sociedade Brasileira de Medicina da Família e Comunidade para que obtenham registro de especialista junto ao CFM;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📚 Ciclo Formativo - Oferta de formação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lato sensu e stricto senso: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Especialização em Medicina de Família e Comunidade e Mestrado/ </a:t>
            </a:r>
            <a:r>
              <a:rPr lang="pt-BR" sz="2000" b="1" dirty="0">
                <a:solidFill>
                  <a:prstClr val="black"/>
                </a:solidFill>
                <a:latin typeface="Roboto"/>
              </a:rPr>
              <a:t>Doutorado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;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lvl="0" algn="just"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⚜️ </a:t>
            </a:r>
            <a:r>
              <a:rPr lang="pt-BR" sz="1600" b="1" dirty="0">
                <a:solidFill>
                  <a:prstClr val="black"/>
                </a:solidFill>
              </a:rPr>
              <a:t>Incentivo financeiro relacionado ao período em que esteve no PMMB a depender da vulnerabilidade do município </a:t>
            </a:r>
            <a:r>
              <a:rPr lang="pt-BR" sz="1600" b="1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Indenização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por atuação em área de difícil fixação</a:t>
            </a:r>
            <a:r>
              <a:rPr lang="pt-BR" sz="1600" b="1" dirty="0">
                <a:solidFill>
                  <a:prstClr val="black"/>
                </a:solidFill>
                <a:latin typeface="Roboto"/>
              </a:rPr>
              <a:t>; 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Indenização</a:t>
            </a:r>
            <a:r>
              <a:rPr lang="pt-BR" sz="1600" b="1" dirty="0">
                <a:solidFill>
                  <a:prstClr val="black"/>
                </a:solidFill>
                <a:latin typeface="Roboto"/>
              </a:rPr>
              <a:t>/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FIES;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👩‍🍼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Licença maternidade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de 6 meses com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complementação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do valor do benefício do INSS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até o valor da bolsa de estudos; 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👨‍🍼 Licença paternidade de 20 dias</a:t>
            </a:r>
            <a:r>
              <a:rPr lang="pt-BR" sz="1600" b="1" dirty="0">
                <a:solidFill>
                  <a:prstClr val="black"/>
                </a:solidFill>
                <a:latin typeface="Roboto"/>
              </a:rPr>
              <a:t>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ECB13AA-190E-C87D-CD71-7ADB60684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127" y="2375591"/>
            <a:ext cx="2624259" cy="24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2C2CFE9-91FD-F89F-51B5-FBE386A9D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1A197F3-D784-2CAF-7855-83A202DD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A29E67-35DF-A9EF-203F-71D14674C3CE}"/>
              </a:ext>
            </a:extLst>
          </p:cNvPr>
          <p:cNvSpPr txBox="1"/>
          <p:nvPr/>
        </p:nvSpPr>
        <p:spPr>
          <a:xfrm>
            <a:off x="350953" y="1668552"/>
            <a:ext cx="11490094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📄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Edital unificado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para profissionais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 e sem registro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rPr>
              <a:t>no Brasil. Caso as vagas disponibilizadas aos profissionais com registro não sejam preenchidas, as mesmas serão imediatamente ofertadas aos intercambistas</a:t>
            </a:r>
            <a:r>
              <a:rPr lang="pt-BR" sz="2400" b="1" dirty="0">
                <a:solidFill>
                  <a:prstClr val="black"/>
                </a:solidFill>
                <a:latin typeface="Roboto"/>
              </a:rPr>
              <a:t>. Portanto,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Roboto"/>
              </a:rPr>
              <a:t>1º - profissionais CRM;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Roboto"/>
              </a:rPr>
              <a:t>2º -  profissionais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rPr>
              <a:t>brasileiros não revalidados;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rPr>
              <a:t>3º -  profissionais estrangeiros.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30570EF4-4507-5576-521D-47DF2FDF247B}"/>
              </a:ext>
            </a:extLst>
          </p:cNvPr>
          <p:cNvSpPr txBox="1">
            <a:spLocks/>
          </p:cNvSpPr>
          <p:nvPr/>
        </p:nvSpPr>
        <p:spPr>
          <a:xfrm>
            <a:off x="260337" y="376023"/>
            <a:ext cx="9279589" cy="849190"/>
          </a:xfrm>
          <a:prstGeom prst="rect">
            <a:avLst/>
          </a:prstGeom>
        </p:spPr>
        <p:txBody>
          <a:bodyPr wrap="square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Ampliação e aperfeiçoamento do programa como estratégia para formação de especialistas para o SUS: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6D956D-A1DD-37F7-0C47-7CBA12A0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823" y="2998311"/>
            <a:ext cx="719213" cy="5034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274887-695A-9936-FDE6-67D1D9C20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791" y="3451609"/>
            <a:ext cx="676715" cy="6767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0C65561-2D8F-6557-5B9D-6BB4457C6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182" y="4102237"/>
            <a:ext cx="646232" cy="6401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8D61A5D-6C49-C5BA-9AB3-64DCB0D0A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381" y="2998311"/>
            <a:ext cx="2907901" cy="23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4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34169"/>
            <a:ext cx="12192000" cy="6858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4988411">
            <a:off x="11416662" y="6471047"/>
            <a:ext cx="1063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485"/>
          <a:stretch>
            <a:fillRect/>
          </a:stretch>
        </p:blipFill>
        <p:spPr>
          <a:xfrm>
            <a:off x="8831759" y="1056429"/>
            <a:ext cx="4314164" cy="1949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2" r="12"/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AD7C8D6F-9AF4-BFEB-29B1-408F50E897BE}"/>
              </a:ext>
            </a:extLst>
          </p:cNvPr>
          <p:cNvSpPr txBox="1"/>
          <p:nvPr/>
        </p:nvSpPr>
        <p:spPr>
          <a:xfrm>
            <a:off x="1156195" y="532058"/>
            <a:ext cx="6721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PANORAMA SP</a:t>
            </a:r>
            <a:endParaRPr lang="pt-BR" sz="3600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2BD3180-6480-5C28-686C-5C7656900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975954"/>
              </p:ext>
            </p:extLst>
          </p:nvPr>
        </p:nvGraphicFramePr>
        <p:xfrm>
          <a:off x="1265499" y="1802130"/>
          <a:ext cx="7038975" cy="1713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0521">
                  <a:extLst>
                    <a:ext uri="{9D8B030D-6E8A-4147-A177-3AD203B41FA5}">
                      <a16:colId xmlns:a16="http://schemas.microsoft.com/office/drawing/2014/main" val="160731164"/>
                    </a:ext>
                  </a:extLst>
                </a:gridCol>
                <a:gridCol w="1123040">
                  <a:extLst>
                    <a:ext uri="{9D8B030D-6E8A-4147-A177-3AD203B41FA5}">
                      <a16:colId xmlns:a16="http://schemas.microsoft.com/office/drawing/2014/main" val="1762504862"/>
                    </a:ext>
                  </a:extLst>
                </a:gridCol>
                <a:gridCol w="1354040">
                  <a:extLst>
                    <a:ext uri="{9D8B030D-6E8A-4147-A177-3AD203B41FA5}">
                      <a16:colId xmlns:a16="http://schemas.microsoft.com/office/drawing/2014/main" val="646079154"/>
                    </a:ext>
                  </a:extLst>
                </a:gridCol>
                <a:gridCol w="1364936">
                  <a:extLst>
                    <a:ext uri="{9D8B030D-6E8A-4147-A177-3AD203B41FA5}">
                      <a16:colId xmlns:a16="http://schemas.microsoft.com/office/drawing/2014/main" val="3502968817"/>
                    </a:ext>
                  </a:extLst>
                </a:gridCol>
                <a:gridCol w="922549">
                  <a:extLst>
                    <a:ext uri="{9D8B030D-6E8A-4147-A177-3AD203B41FA5}">
                      <a16:colId xmlns:a16="http://schemas.microsoft.com/office/drawing/2014/main" val="3282375128"/>
                    </a:ext>
                  </a:extLst>
                </a:gridCol>
                <a:gridCol w="1173889">
                  <a:extLst>
                    <a:ext uri="{9D8B030D-6E8A-4147-A177-3AD203B41FA5}">
                      <a16:colId xmlns:a16="http://schemas.microsoft.com/office/drawing/2014/main" val="2287345701"/>
                    </a:ext>
                  </a:extLst>
                </a:gridCol>
              </a:tblGrid>
              <a:tr h="568153">
                <a:tc gridSpan="2"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VAGAS ATIVAS POR UF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VAGAS ATIVAS**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851158"/>
                  </a:ext>
                </a:extLst>
              </a:tr>
              <a:tr h="847479"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Municípios com vagas ativas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% Municípios com vagas ativas nos programas de provimento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Total de vagas ativas financiamento federal PMM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Total de vagas ativas modalidade coparticipação PMM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Total de vagas ativas do  PMpB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Consolidado de Vagas ativas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60467974"/>
                  </a:ext>
                </a:extLst>
              </a:tr>
              <a:tr h="297670">
                <a:tc>
                  <a:txBody>
                    <a:bodyPr/>
                    <a:lstStyle/>
                    <a:p>
                      <a:pPr algn="ctr"/>
                      <a:r>
                        <a:rPr lang="pt-BR" sz="1000" kern="0">
                          <a:effectLst/>
                        </a:rPr>
                        <a:t>464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0">
                          <a:effectLst/>
                        </a:rPr>
                        <a:t>72%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2150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1632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466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4248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19358427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4DE958E-7169-F55C-24AB-C464756D4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675352"/>
              </p:ext>
            </p:extLst>
          </p:nvPr>
        </p:nvGraphicFramePr>
        <p:xfrm>
          <a:off x="1265499" y="3840859"/>
          <a:ext cx="2465070" cy="1524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110">
                  <a:extLst>
                    <a:ext uri="{9D8B030D-6E8A-4147-A177-3AD203B41FA5}">
                      <a16:colId xmlns:a16="http://schemas.microsoft.com/office/drawing/2014/main" val="1607426858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800523707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3983181420"/>
                    </a:ext>
                  </a:extLst>
                </a:gridCol>
              </a:tblGrid>
              <a:tr h="517525">
                <a:tc gridSpan="3"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VAGAS OCUPADAS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702709"/>
                  </a:ext>
                </a:extLst>
              </a:tr>
              <a:tr h="735965"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Ocupada PMM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Ocupada PMpB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Total  de vagas ocupadas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55319593"/>
                  </a:ext>
                </a:extLst>
              </a:tr>
              <a:tr h="271145">
                <a:tc>
                  <a:txBody>
                    <a:bodyPr/>
                    <a:lstStyle/>
                    <a:p>
                      <a:pPr algn="ctr"/>
                      <a:r>
                        <a:rPr lang="pt-BR" sz="1000" kern="0" dirty="0">
                          <a:effectLst/>
                        </a:rPr>
                        <a:t>2.926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0" dirty="0">
                          <a:effectLst/>
                        </a:rPr>
                        <a:t>410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3.336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1193489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EF74F32-2216-908F-8249-6900E258A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128522"/>
              </p:ext>
            </p:extLst>
          </p:nvPr>
        </p:nvGraphicFramePr>
        <p:xfrm>
          <a:off x="4155310" y="3849860"/>
          <a:ext cx="4149163" cy="1524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5761">
                  <a:extLst>
                    <a:ext uri="{9D8B030D-6E8A-4147-A177-3AD203B41FA5}">
                      <a16:colId xmlns:a16="http://schemas.microsoft.com/office/drawing/2014/main" val="2937108002"/>
                    </a:ext>
                  </a:extLst>
                </a:gridCol>
                <a:gridCol w="1268747">
                  <a:extLst>
                    <a:ext uri="{9D8B030D-6E8A-4147-A177-3AD203B41FA5}">
                      <a16:colId xmlns:a16="http://schemas.microsoft.com/office/drawing/2014/main" val="1932134836"/>
                    </a:ext>
                  </a:extLst>
                </a:gridCol>
                <a:gridCol w="1354655">
                  <a:extLst>
                    <a:ext uri="{9D8B030D-6E8A-4147-A177-3AD203B41FA5}">
                      <a16:colId xmlns:a16="http://schemas.microsoft.com/office/drawing/2014/main" val="1867313828"/>
                    </a:ext>
                  </a:extLst>
                </a:gridCol>
              </a:tblGrid>
              <a:tr h="988952"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VAGAS DESOCUPADAS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>
                          <a:effectLst/>
                        </a:rPr>
                        <a:t>VAGAS EM PROCESSO DE OCUPAÇÃO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VAGAS DE AMPLIAÇÃO***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7025509"/>
                  </a:ext>
                </a:extLst>
              </a:tr>
              <a:tr h="535682">
                <a:tc>
                  <a:txBody>
                    <a:bodyPr/>
                    <a:lstStyle/>
                    <a:p>
                      <a:pPr algn="ctr"/>
                      <a:r>
                        <a:rPr lang="pt-BR" sz="10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810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kern="0" dirty="0">
                          <a:effectLst/>
                        </a:rPr>
                        <a:t>1.664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62793276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61AD90A-CCA1-DFB8-FD2A-ED123E0C2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344132"/>
              </p:ext>
            </p:extLst>
          </p:nvPr>
        </p:nvGraphicFramePr>
        <p:xfrm>
          <a:off x="715823" y="5998235"/>
          <a:ext cx="11169998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9998">
                  <a:extLst>
                    <a:ext uri="{9D8B030D-6E8A-4147-A177-3AD203B41FA5}">
                      <a16:colId xmlns:a16="http://schemas.microsoft.com/office/drawing/2014/main" val="33364250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pt-BR" sz="1400" dirty="0"/>
                        <a:t>* Potencial de cobertura - Amazônia Legal = Teto de vagas </a:t>
                      </a:r>
                      <a:r>
                        <a:rPr lang="pt-BR" sz="1400" dirty="0" err="1"/>
                        <a:t>x</a:t>
                      </a:r>
                      <a:r>
                        <a:rPr lang="pt-BR" sz="1400" dirty="0"/>
                        <a:t> 2.500 pessoas / Fora da Amazônia Legal = Teto de vagas </a:t>
                      </a:r>
                      <a:r>
                        <a:rPr lang="pt-BR" sz="1400" dirty="0" err="1"/>
                        <a:t>x</a:t>
                      </a:r>
                      <a:r>
                        <a:rPr lang="pt-BR" sz="1400" dirty="0"/>
                        <a:t> 3.500 pessoas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32088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400" dirty="0"/>
                        <a:t>**vagas ativas estão composta por: vagas ativas financiamento federal + vagas ativas na modalidade de coparticipação 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365799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pt-BR" sz="1400" dirty="0"/>
                        <a:t>***vagas de ampliação da modalidade de coparticipação disponível para adesão 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5086731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BA1BC71-311A-3F92-115C-99D19D0E3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91726"/>
              </p:ext>
            </p:extLst>
          </p:nvPr>
        </p:nvGraphicFramePr>
        <p:xfrm>
          <a:off x="8598356" y="3852876"/>
          <a:ext cx="2706040" cy="1524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6040">
                  <a:extLst>
                    <a:ext uri="{9D8B030D-6E8A-4147-A177-3AD203B41FA5}">
                      <a16:colId xmlns:a16="http://schemas.microsoft.com/office/drawing/2014/main" val="2937108002"/>
                    </a:ext>
                  </a:extLst>
                </a:gridCol>
              </a:tblGrid>
              <a:tr h="988952">
                <a:tc>
                  <a:txBody>
                    <a:bodyPr/>
                    <a:lstStyle/>
                    <a:p>
                      <a:pPr algn="ctr"/>
                      <a:r>
                        <a:rPr lang="pt-BR" sz="1600" kern="0" dirty="0">
                          <a:effectLst/>
                        </a:rPr>
                        <a:t>TOTAL DE VAGAS PARA SP</a:t>
                      </a:r>
                      <a:endParaRPr lang="pt-B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7025509"/>
                  </a:ext>
                </a:extLst>
              </a:tr>
              <a:tr h="535682">
                <a:tc>
                  <a:txBody>
                    <a:bodyPr/>
                    <a:lstStyle/>
                    <a:p>
                      <a:pPr algn="ctr"/>
                      <a:r>
                        <a:rPr lang="pt-BR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5.912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62793276"/>
                  </a:ext>
                </a:extLst>
              </a:tr>
            </a:tbl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62B699B0-FA74-65F6-361C-EB77CDF17BCF}"/>
              </a:ext>
            </a:extLst>
          </p:cNvPr>
          <p:cNvSpPr txBox="1"/>
          <p:nvPr/>
        </p:nvSpPr>
        <p:spPr>
          <a:xfrm>
            <a:off x="8419948" y="2922966"/>
            <a:ext cx="3886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</a:rPr>
              <a:t>20.692.000 PESSOAS*</a:t>
            </a:r>
          </a:p>
          <a:p>
            <a:pPr algn="ctr"/>
            <a:r>
              <a:rPr lang="pt-BR" sz="2800" b="1" dirty="0">
                <a:solidFill>
                  <a:schemeClr val="accent1"/>
                </a:solidFill>
              </a:rPr>
              <a:t>44,35%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6"/>
          </p:nvPr>
        </p:nvSpPr>
        <p:spPr>
          <a:xfrm>
            <a:off x="3514299" y="1326589"/>
            <a:ext cx="6789906" cy="4816813"/>
          </a:xfrm>
        </p:spPr>
        <p:txBody>
          <a:bodyPr/>
          <a:lstStyle/>
          <a:p>
            <a:r>
              <a:rPr lang="pt-BR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PMMB</a:t>
            </a:r>
          </a:p>
          <a:p>
            <a:r>
              <a:rPr lang="pt-BR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Legais e Operacionais</a:t>
            </a:r>
          </a:p>
        </p:txBody>
      </p:sp>
      <p:sp>
        <p:nvSpPr>
          <p:cNvPr id="2" name="Freeform 23">
            <a:extLst>
              <a:ext uri="{FF2B5EF4-FFF2-40B4-BE49-F238E27FC236}">
                <a16:creationId xmlns:a16="http://schemas.microsoft.com/office/drawing/2014/main" id="{1A4A4038-B233-862F-D997-F9AB989C39B1}"/>
              </a:ext>
            </a:extLst>
          </p:cNvPr>
          <p:cNvSpPr/>
          <p:nvPr/>
        </p:nvSpPr>
        <p:spPr>
          <a:xfrm>
            <a:off x="10304205" y="1021021"/>
            <a:ext cx="1543847" cy="611136"/>
          </a:xfrm>
          <a:custGeom>
            <a:avLst/>
            <a:gdLst/>
            <a:ahLst/>
            <a:cxnLst/>
            <a:rect l="l" t="t" r="r" b="b"/>
            <a:pathLst>
              <a:path w="7549821" h="3510667">
                <a:moveTo>
                  <a:pt x="0" y="0"/>
                </a:moveTo>
                <a:lnTo>
                  <a:pt x="7549821" y="0"/>
                </a:lnTo>
                <a:lnTo>
                  <a:pt x="7549821" y="3510666"/>
                </a:lnTo>
                <a:lnTo>
                  <a:pt x="0" y="35106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F02A0A-3CCC-A873-C0D8-96BA26F9F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6" y="452285"/>
            <a:ext cx="4128405" cy="529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1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2659971" y="1022683"/>
            <a:ext cx="5690781" cy="815085"/>
          </a:xfrm>
        </p:spPr>
        <p:txBody>
          <a:bodyPr/>
          <a:lstStyle/>
          <a:p>
            <a:r>
              <a:rPr lang="da-DK" dirty="0">
                <a:latin typeface="Montserrat ExtraBold" panose="00000900000000000000" pitchFamily="2" charset="0"/>
              </a:rPr>
              <a:t>Nova </a:t>
            </a:r>
            <a:r>
              <a:rPr lang="da-DK" dirty="0" err="1">
                <a:latin typeface="Montserrat ExtraBold" panose="00000900000000000000" pitchFamily="2" charset="0"/>
              </a:rPr>
              <a:t>lei</a:t>
            </a:r>
            <a:r>
              <a:rPr lang="da-DK" dirty="0">
                <a:latin typeface="Montserrat ExtraBold" panose="00000900000000000000" pitchFamily="2" charset="0"/>
              </a:rPr>
              <a:t> e </a:t>
            </a:r>
            <a:r>
              <a:rPr lang="da-DK" dirty="0" err="1">
                <a:latin typeface="Montserrat ExtraBold" panose="00000900000000000000" pitchFamily="2" charset="0"/>
              </a:rPr>
              <a:t>portarias</a:t>
            </a:r>
            <a:endParaRPr lang="da-DK" dirty="0">
              <a:latin typeface="Montserrat ExtraBold" panose="00000900000000000000" pitchFamily="2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5"/>
          </p:nvPr>
        </p:nvSpPr>
        <p:spPr>
          <a:xfrm>
            <a:off x="6572037" y="2820360"/>
            <a:ext cx="5477149" cy="323850"/>
          </a:xfrm>
        </p:spPr>
        <p:txBody>
          <a:bodyPr/>
          <a:lstStyle/>
          <a:p>
            <a:r>
              <a:rPr lang="pt-BR" sz="1400" dirty="0">
                <a:solidFill>
                  <a:schemeClr val="tx1"/>
                </a:solidFill>
                <a:latin typeface="Montserrat ExtraBold" panose="00000900000000000000" pitchFamily="2" charset="0"/>
              </a:rPr>
              <a:t>Portaria Interministerial MS/MEC N</a:t>
            </a:r>
            <a:r>
              <a:rPr lang="pt-BR" sz="1400" baseline="30000" dirty="0">
                <a:solidFill>
                  <a:schemeClr val="tx1"/>
                </a:solidFill>
                <a:latin typeface="Montserrat ExtraBold" panose="00000900000000000000" pitchFamily="2" charset="0"/>
              </a:rPr>
              <a:t>o</a:t>
            </a:r>
            <a:r>
              <a:rPr lang="pt-BR" sz="1400" dirty="0">
                <a:solidFill>
                  <a:schemeClr val="tx1"/>
                </a:solidFill>
                <a:latin typeface="Montserrat ExtraBold" panose="00000900000000000000" pitchFamily="2" charset="0"/>
              </a:rPr>
              <a:t> 604 de 16 de maio de 2023</a:t>
            </a:r>
            <a:endParaRPr lang="da-DK" sz="1400" dirty="0">
              <a:solidFill>
                <a:schemeClr val="tx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26"/>
          </p:nvPr>
        </p:nvSpPr>
        <p:spPr>
          <a:xfrm>
            <a:off x="6519692" y="3350881"/>
            <a:ext cx="4205043" cy="523875"/>
          </a:xfrm>
        </p:spPr>
        <p:txBody>
          <a:bodyPr/>
          <a:lstStyle/>
          <a:p>
            <a:r>
              <a:rPr lang="pt-BR" sz="1600" b="0" i="0" dirty="0">
                <a:solidFill>
                  <a:srgbClr val="2E342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Dispõe sobre a execução do Projeto Mais Médicos para o Brasil - PMMB. </a:t>
            </a:r>
            <a:r>
              <a:rPr lang="pt-BR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28BB8506-0990-E47D-1EB7-10FF64BAAD07}"/>
              </a:ext>
            </a:extLst>
          </p:cNvPr>
          <p:cNvSpPr>
            <a:spLocks/>
          </p:cNvSpPr>
          <p:nvPr/>
        </p:nvSpPr>
        <p:spPr bwMode="auto">
          <a:xfrm rot="912508">
            <a:off x="1080442" y="708564"/>
            <a:ext cx="1013962" cy="1013962"/>
          </a:xfrm>
          <a:custGeom>
            <a:avLst/>
            <a:gdLst>
              <a:gd name="T0" fmla="*/ 571473 w 21543"/>
              <a:gd name="T1" fmla="*/ 571500 h 21600"/>
              <a:gd name="T2" fmla="*/ 571473 w 21543"/>
              <a:gd name="T3" fmla="*/ 571500 h 21600"/>
              <a:gd name="T4" fmla="*/ 571473 w 21543"/>
              <a:gd name="T5" fmla="*/ 571500 h 21600"/>
              <a:gd name="T6" fmla="*/ 571473 w 21543"/>
              <a:gd name="T7" fmla="*/ 571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7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600"/>
                </a:cubicBezTo>
                <a:lnTo>
                  <a:pt x="8751" y="21600"/>
                </a:lnTo>
                <a:cubicBezTo>
                  <a:pt x="8987" y="21600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600"/>
                  <a:pt x="17502" y="21600"/>
                </a:cubicBezTo>
                <a:cubicBezTo>
                  <a:pt x="17617" y="21600"/>
                  <a:pt x="17730" y="21570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pt-BR"/>
          </a:p>
        </p:txBody>
      </p:sp>
      <p:grpSp>
        <p:nvGrpSpPr>
          <p:cNvPr id="32" name="Group 61">
            <a:extLst>
              <a:ext uri="{FF2B5EF4-FFF2-40B4-BE49-F238E27FC236}">
                <a16:creationId xmlns:a16="http://schemas.microsoft.com/office/drawing/2014/main" id="{4CB4224F-AD0F-5ECF-2164-5DDF9E3EF483}"/>
              </a:ext>
            </a:extLst>
          </p:cNvPr>
          <p:cNvGrpSpPr>
            <a:grpSpLocks/>
          </p:cNvGrpSpPr>
          <p:nvPr/>
        </p:nvGrpSpPr>
        <p:grpSpPr bwMode="auto">
          <a:xfrm>
            <a:off x="5873977" y="2823511"/>
            <a:ext cx="444045" cy="641398"/>
            <a:chOff x="0" y="0"/>
            <a:chExt cx="1143001" cy="1651000"/>
          </a:xfrm>
          <a:solidFill>
            <a:srgbClr val="03CF00"/>
          </a:solidFill>
        </p:grpSpPr>
        <p:sp>
          <p:nvSpPr>
            <p:cNvPr id="33" name="AutoShape 62">
              <a:extLst>
                <a:ext uri="{FF2B5EF4-FFF2-40B4-BE49-F238E27FC236}">
                  <a16:creationId xmlns:a16="http://schemas.microsoft.com/office/drawing/2014/main" id="{3BD39087-C794-416B-A51E-F3C1AD22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43001" cy="1651000"/>
            </a:xfrm>
            <a:custGeom>
              <a:avLst/>
              <a:gdLst>
                <a:gd name="T0" fmla="*/ 571501 w 21600"/>
                <a:gd name="T1" fmla="*/ 825500 h 21600"/>
                <a:gd name="T2" fmla="*/ 571501 w 21600"/>
                <a:gd name="T3" fmla="*/ 825500 h 21600"/>
                <a:gd name="T4" fmla="*/ 571501 w 21600"/>
                <a:gd name="T5" fmla="*/ 825500 h 21600"/>
                <a:gd name="T6" fmla="*/ 571501 w 21600"/>
                <a:gd name="T7" fmla="*/ 8255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599"/>
                    <a:pt x="2945" y="21599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 sz="1600" dirty="0"/>
            </a:p>
          </p:txBody>
        </p:sp>
        <p:sp>
          <p:nvSpPr>
            <p:cNvPr id="34" name="AutoShape 63">
              <a:extLst>
                <a:ext uri="{FF2B5EF4-FFF2-40B4-BE49-F238E27FC236}">
                  <a16:creationId xmlns:a16="http://schemas.microsoft.com/office/drawing/2014/main" id="{5A06FF4C-86B1-1085-766E-951C2357E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3" y="153988"/>
              <a:ext cx="206375" cy="52387"/>
            </a:xfrm>
            <a:custGeom>
              <a:avLst/>
              <a:gdLst>
                <a:gd name="T0" fmla="*/ 103188 w 21600"/>
                <a:gd name="T1" fmla="*/ 26194 h 21600"/>
                <a:gd name="T2" fmla="*/ 103188 w 21600"/>
                <a:gd name="T3" fmla="*/ 26194 h 21600"/>
                <a:gd name="T4" fmla="*/ 103188 w 21600"/>
                <a:gd name="T5" fmla="*/ 26194 h 21600"/>
                <a:gd name="T6" fmla="*/ 103188 w 21600"/>
                <a:gd name="T7" fmla="*/ 261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0800"/>
                  </a:moveTo>
                  <a:cubicBezTo>
                    <a:pt x="21599" y="16758"/>
                    <a:pt x="20387" y="21599"/>
                    <a:pt x="18899" y="21599"/>
                  </a:cubicBezTo>
                  <a:lnTo>
                    <a:pt x="2700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700" y="0"/>
                  </a:cubicBezTo>
                  <a:lnTo>
                    <a:pt x="18899" y="0"/>
                  </a:lnTo>
                  <a:cubicBezTo>
                    <a:pt x="20387" y="0"/>
                    <a:pt x="21599" y="4841"/>
                    <a:pt x="21599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 sz="1600"/>
            </a:p>
          </p:txBody>
        </p:sp>
        <p:sp>
          <p:nvSpPr>
            <p:cNvPr id="35" name="AutoShape 64">
              <a:extLst>
                <a:ext uri="{FF2B5EF4-FFF2-40B4-BE49-F238E27FC236}">
                  <a16:creationId xmlns:a16="http://schemas.microsoft.com/office/drawing/2014/main" id="{4035C496-8618-5304-DEB3-A84A138A4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1444625"/>
              <a:ext cx="104775" cy="50800"/>
            </a:xfrm>
            <a:custGeom>
              <a:avLst/>
              <a:gdLst>
                <a:gd name="T0" fmla="*/ 52388 w 21600"/>
                <a:gd name="T1" fmla="*/ 25400 h 21600"/>
                <a:gd name="T2" fmla="*/ 52388 w 21600"/>
                <a:gd name="T3" fmla="*/ 25400 h 21600"/>
                <a:gd name="T4" fmla="*/ 52388 w 21600"/>
                <a:gd name="T5" fmla="*/ 25400 h 21600"/>
                <a:gd name="T6" fmla="*/ 52388 w 21600"/>
                <a:gd name="T7" fmla="*/ 254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0800"/>
                  </a:moveTo>
                  <a:cubicBezTo>
                    <a:pt x="21599" y="16769"/>
                    <a:pt x="19174" y="21599"/>
                    <a:pt x="16200" y="21599"/>
                  </a:cubicBezTo>
                  <a:lnTo>
                    <a:pt x="5400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400" y="0"/>
                  </a:cubicBezTo>
                  <a:lnTo>
                    <a:pt x="16200" y="0"/>
                  </a:lnTo>
                  <a:cubicBezTo>
                    <a:pt x="19174" y="0"/>
                    <a:pt x="21599" y="4830"/>
                    <a:pt x="21599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 sz="1600"/>
            </a:p>
          </p:txBody>
        </p:sp>
      </p:grp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id="{177E0429-AE7B-76E4-B70A-587843585EA6}"/>
              </a:ext>
            </a:extLst>
          </p:cNvPr>
          <p:cNvSpPr txBox="1">
            <a:spLocks/>
          </p:cNvSpPr>
          <p:nvPr/>
        </p:nvSpPr>
        <p:spPr>
          <a:xfrm>
            <a:off x="988296" y="2756895"/>
            <a:ext cx="4358227" cy="323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solidFill>
                  <a:schemeClr val="tx1"/>
                </a:solidFill>
                <a:latin typeface="Montserrat ExtraBold" panose="00000900000000000000" pitchFamily="2" charset="0"/>
              </a:rPr>
              <a:t>LEI N</a:t>
            </a:r>
            <a:r>
              <a:rPr lang="da-DK" sz="1400" baseline="30000" dirty="0">
                <a:solidFill>
                  <a:schemeClr val="tx1"/>
                </a:solidFill>
                <a:latin typeface="Montserrat ExtraBold" panose="00000900000000000000" pitchFamily="2" charset="0"/>
              </a:rPr>
              <a:t>o</a:t>
            </a:r>
            <a:r>
              <a:rPr lang="da-DK" sz="1400" dirty="0">
                <a:solidFill>
                  <a:schemeClr val="tx1"/>
                </a:solidFill>
                <a:latin typeface="Montserrat ExtraBold" panose="00000900000000000000" pitchFamily="2" charset="0"/>
              </a:rPr>
              <a:t> 14.621, DE 14 DE JULHO DE 2023</a:t>
            </a:r>
          </a:p>
        </p:txBody>
      </p:sp>
      <p:sp>
        <p:nvSpPr>
          <p:cNvPr id="4" name="Espaço Reservado para Texto 8">
            <a:extLst>
              <a:ext uri="{FF2B5EF4-FFF2-40B4-BE49-F238E27FC236}">
                <a16:creationId xmlns:a16="http://schemas.microsoft.com/office/drawing/2014/main" id="{247A62B2-E793-CA34-A9BB-5692E15B9693}"/>
              </a:ext>
            </a:extLst>
          </p:cNvPr>
          <p:cNvSpPr txBox="1">
            <a:spLocks/>
          </p:cNvSpPr>
          <p:nvPr/>
        </p:nvSpPr>
        <p:spPr>
          <a:xfrm>
            <a:off x="965200" y="3337102"/>
            <a:ext cx="4205043" cy="523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0" i="0" dirty="0">
                <a:solidFill>
                  <a:srgbClr val="2E342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Institui a Estratégia Nacional de Formação de Especialistas para a Saúde no âmbito do Programa Mais Médicos; e altera as Leis nº 12.871, de 22 de outubro de 2013, 13.959, de 18 de dezembro de 2019, e 13.958, de 18 de dezembro de 2019, para criar novos incentivos e regras no âmbito do Projeto Mais Médicos para o Brasil e do Exame Nacional de Revalidação de Diplomas Médicos Expedidos por Instituição de Educação Superior Estrangeira (Revalida) e para transformar a Agência para o Desenvolvimento da Atenção Primária à Saúde (</a:t>
            </a:r>
            <a:r>
              <a:rPr lang="pt-BR" b="0" i="0" dirty="0" err="1">
                <a:solidFill>
                  <a:srgbClr val="2E342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Adaps</a:t>
            </a:r>
            <a:r>
              <a:rPr lang="pt-BR" b="0" i="0" dirty="0">
                <a:solidFill>
                  <a:srgbClr val="2E342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em Agência Brasileira de Apoio à Gestão do SUS (AGSUS). 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28">
            <a:extLst>
              <a:ext uri="{FF2B5EF4-FFF2-40B4-BE49-F238E27FC236}">
                <a16:creationId xmlns:a16="http://schemas.microsoft.com/office/drawing/2014/main" id="{C0FF7EA7-75C6-48CF-0CC2-E51E66EB9308}"/>
              </a:ext>
            </a:extLst>
          </p:cNvPr>
          <p:cNvSpPr>
            <a:spLocks/>
          </p:cNvSpPr>
          <p:nvPr/>
        </p:nvSpPr>
        <p:spPr bwMode="auto">
          <a:xfrm>
            <a:off x="142814" y="2756895"/>
            <a:ext cx="593986" cy="593986"/>
          </a:xfrm>
          <a:custGeom>
            <a:avLst/>
            <a:gdLst>
              <a:gd name="T0" fmla="*/ 438944 w 21600"/>
              <a:gd name="T1" fmla="*/ 438944 h 21600"/>
              <a:gd name="T2" fmla="*/ 438944 w 21600"/>
              <a:gd name="T3" fmla="*/ 438944 h 21600"/>
              <a:gd name="T4" fmla="*/ 438944 w 21600"/>
              <a:gd name="T5" fmla="*/ 438944 h 21600"/>
              <a:gd name="T6" fmla="*/ 438944 w 21600"/>
              <a:gd name="T7" fmla="*/ 43894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1"/>
                  <a:pt x="13809" y="12824"/>
                </a:cubicBezTo>
                <a:lnTo>
                  <a:pt x="15524" y="12824"/>
                </a:lnTo>
                <a:cubicBezTo>
                  <a:pt x="17038" y="12824"/>
                  <a:pt x="18225" y="11343"/>
                  <a:pt x="18225" y="9450"/>
                </a:cubicBezTo>
                <a:cubicBezTo>
                  <a:pt x="18225" y="7558"/>
                  <a:pt x="17038" y="6074"/>
                  <a:pt x="15524" y="6074"/>
                </a:cubicBezTo>
                <a:lnTo>
                  <a:pt x="13809" y="6074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50" y="4976"/>
                  <a:pt x="20250" y="9450"/>
                </a:cubicBezTo>
                <a:cubicBezTo>
                  <a:pt x="20250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4"/>
                </a:lnTo>
                <a:cubicBezTo>
                  <a:pt x="8028" y="11474"/>
                  <a:pt x="7424" y="10569"/>
                  <a:pt x="7424" y="9450"/>
                </a:cubicBezTo>
                <a:cubicBezTo>
                  <a:pt x="7424" y="8332"/>
                  <a:pt x="8028" y="7424"/>
                  <a:pt x="8774" y="7424"/>
                </a:cubicBezTo>
                <a:lnTo>
                  <a:pt x="8926" y="7424"/>
                </a:lnTo>
                <a:cubicBezTo>
                  <a:pt x="10200" y="7424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50"/>
                </a:moveTo>
                <a:lnTo>
                  <a:pt x="5396" y="20250"/>
                </a:lnTo>
                <a:lnTo>
                  <a:pt x="5396" y="14174"/>
                </a:lnTo>
                <a:cubicBezTo>
                  <a:pt x="5396" y="13683"/>
                  <a:pt x="5264" y="13223"/>
                  <a:pt x="5033" y="12824"/>
                </a:cubicBezTo>
                <a:lnTo>
                  <a:pt x="5505" y="12824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499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50"/>
                  <a:pt x="8096" y="20250"/>
                </a:cubicBezTo>
                <a:close/>
                <a:moveTo>
                  <a:pt x="1350" y="9450"/>
                </a:moveTo>
                <a:cubicBezTo>
                  <a:pt x="1350" y="8332"/>
                  <a:pt x="1953" y="7424"/>
                  <a:pt x="2700" y="7424"/>
                </a:cubicBezTo>
                <a:lnTo>
                  <a:pt x="7434" y="7424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4"/>
                </a:cubicBezTo>
                <a:lnTo>
                  <a:pt x="2700" y="11474"/>
                </a:lnTo>
                <a:cubicBezTo>
                  <a:pt x="1953" y="11474"/>
                  <a:pt x="1350" y="10569"/>
                  <a:pt x="1350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4"/>
                </a:cubicBezTo>
                <a:lnTo>
                  <a:pt x="15524" y="7424"/>
                </a:lnTo>
                <a:cubicBezTo>
                  <a:pt x="16269" y="7424"/>
                  <a:pt x="16874" y="8332"/>
                  <a:pt x="16874" y="9450"/>
                </a:cubicBezTo>
                <a:cubicBezTo>
                  <a:pt x="16874" y="10569"/>
                  <a:pt x="16269" y="11474"/>
                  <a:pt x="15524" y="11474"/>
                </a:cubicBezTo>
                <a:lnTo>
                  <a:pt x="13610" y="11474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4"/>
                  <a:pt x="8926" y="6074"/>
                </a:cubicBezTo>
                <a:lnTo>
                  <a:pt x="8479" y="6074"/>
                </a:lnTo>
                <a:lnTo>
                  <a:pt x="5505" y="6074"/>
                </a:lnTo>
                <a:lnTo>
                  <a:pt x="2700" y="6074"/>
                </a:lnTo>
                <a:cubicBezTo>
                  <a:pt x="1185" y="6074"/>
                  <a:pt x="0" y="7558"/>
                  <a:pt x="0" y="9450"/>
                </a:cubicBezTo>
                <a:cubicBezTo>
                  <a:pt x="0" y="11343"/>
                  <a:pt x="1185" y="12824"/>
                  <a:pt x="2700" y="12824"/>
                </a:cubicBezTo>
                <a:cubicBezTo>
                  <a:pt x="3443" y="12827"/>
                  <a:pt x="4046" y="13430"/>
                  <a:pt x="4046" y="14174"/>
                </a:cubicBezTo>
                <a:lnTo>
                  <a:pt x="4046" y="20250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50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499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599" y="14145"/>
                  <a:pt x="21599" y="9450"/>
                </a:cubicBezTo>
                <a:cubicBezTo>
                  <a:pt x="21599" y="4754"/>
                  <a:pt x="19977" y="0"/>
                  <a:pt x="16874" y="0"/>
                </a:cubicBezTo>
              </a:path>
            </a:pathLst>
          </a:custGeom>
          <a:solidFill>
            <a:srgbClr val="03CF00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86113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2CCCCDF-8A11-2661-DEE4-F4216DDF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786F9A2-A314-6409-0C23-93F0D8EC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99" y="1622480"/>
            <a:ext cx="8427705" cy="36130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1B1D54-E328-69D2-458A-336C1A6D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04" y="2279561"/>
            <a:ext cx="1491034" cy="28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83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FF9FC9-0E99-8847-8C91-10C744FDFE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20</a:t>
            </a:fld>
            <a:endParaRPr lang="pt-BR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1EBBEF6D-658B-1130-316D-E1BF2C19C2F6}"/>
              </a:ext>
            </a:extLst>
          </p:cNvPr>
          <p:cNvSpPr/>
          <p:nvPr/>
        </p:nvSpPr>
        <p:spPr>
          <a:xfrm>
            <a:off x="10284541" y="883370"/>
            <a:ext cx="1543847" cy="611136"/>
          </a:xfrm>
          <a:custGeom>
            <a:avLst/>
            <a:gdLst/>
            <a:ahLst/>
            <a:cxnLst/>
            <a:rect l="l" t="t" r="r" b="b"/>
            <a:pathLst>
              <a:path w="7549821" h="3510667">
                <a:moveTo>
                  <a:pt x="0" y="0"/>
                </a:moveTo>
                <a:lnTo>
                  <a:pt x="7549821" y="0"/>
                </a:lnTo>
                <a:lnTo>
                  <a:pt x="7549821" y="3510666"/>
                </a:lnTo>
                <a:lnTo>
                  <a:pt x="0" y="35106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B13DA23-6F1F-98CA-81A8-DC448894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6" y="3004684"/>
            <a:ext cx="10225792" cy="273111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CB38DAF-3507-BC48-75AE-CE909687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370"/>
            <a:ext cx="82468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dirty="0">
                <a:solidFill>
                  <a:schemeClr val="accent1">
                    <a:lumMod val="75000"/>
                  </a:schemeClr>
                </a:solidFill>
              </a:rPr>
              <a:t>Portaria Interministerial MEC e MS n° 604 de 16/05/2023</a:t>
            </a:r>
          </a:p>
        </p:txBody>
      </p:sp>
    </p:spTree>
    <p:extLst>
      <p:ext uri="{BB962C8B-B14F-4D97-AF65-F5344CB8AC3E}">
        <p14:creationId xmlns:p14="http://schemas.microsoft.com/office/powerpoint/2010/main" val="3414122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e3fb2c1bb9_0_92"/>
          <p:cNvSpPr txBox="1"/>
          <p:nvPr/>
        </p:nvSpPr>
        <p:spPr>
          <a:xfrm>
            <a:off x="1677525" y="6457800"/>
            <a:ext cx="915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https://www.in.gov.br/en/web/dou/-/portaria-interministerial-ms/mec-n-604-de-16-de-maio-de-2023-483958798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g1e3fb2c1bb9_0_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7517" y="735888"/>
            <a:ext cx="6543724" cy="9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e3fb2c1bb9_0_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9050" y="1813175"/>
            <a:ext cx="8449499" cy="48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e3fb2c1bb9_0_92"/>
          <p:cNvSpPr/>
          <p:nvPr/>
        </p:nvSpPr>
        <p:spPr>
          <a:xfrm>
            <a:off x="1877275" y="1757175"/>
            <a:ext cx="682200" cy="24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e3fb2c1bb9_0_92"/>
          <p:cNvSpPr txBox="1"/>
          <p:nvPr/>
        </p:nvSpPr>
        <p:spPr>
          <a:xfrm>
            <a:off x="859500" y="0"/>
            <a:ext cx="10188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5400"/>
              <a:buFont typeface="Montserrat ExtraBold"/>
              <a:buNone/>
            </a:pPr>
            <a:r>
              <a:rPr lang="pt-BR" sz="40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Novo Mais Médicos</a:t>
            </a:r>
            <a:endParaRPr sz="4000" b="1" i="0" u="none" strike="noStrike" cap="none">
              <a:solidFill>
                <a:srgbClr val="183E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61" name="Google Shape;461;g1e3fb2c1bb9_0_92" descr="Logotipo, nome da empresa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57475" y="1055175"/>
            <a:ext cx="2134526" cy="8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1e3fb2c1bb9_0_92"/>
          <p:cNvSpPr/>
          <p:nvPr/>
        </p:nvSpPr>
        <p:spPr>
          <a:xfrm>
            <a:off x="2720550" y="2846075"/>
            <a:ext cx="5695500" cy="243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1e3fb2c1bb9_0_92"/>
          <p:cNvSpPr/>
          <p:nvPr/>
        </p:nvSpPr>
        <p:spPr>
          <a:xfrm>
            <a:off x="2888300" y="3721650"/>
            <a:ext cx="4804200" cy="243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1e3fb2c1bb9_0_92"/>
          <p:cNvSpPr/>
          <p:nvPr/>
        </p:nvSpPr>
        <p:spPr>
          <a:xfrm>
            <a:off x="3050223" y="5743950"/>
            <a:ext cx="3738300" cy="207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e3fb2c1bb9_0_100"/>
          <p:cNvSpPr txBox="1"/>
          <p:nvPr/>
        </p:nvSpPr>
        <p:spPr>
          <a:xfrm>
            <a:off x="859500" y="6457800"/>
            <a:ext cx="99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https://www.in.gov.br/en/web/dou/-/portaria-interministerial-ms/mec-n-604-de-16-de-maio-de-2023-483958798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g1e3fb2c1bb9_0_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8851" y="647950"/>
            <a:ext cx="8245250" cy="6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1e3fb2c1bb9_0_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1575" y="1394775"/>
            <a:ext cx="8459350" cy="51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e3fb2c1bb9_0_100"/>
          <p:cNvSpPr/>
          <p:nvPr/>
        </p:nvSpPr>
        <p:spPr>
          <a:xfrm>
            <a:off x="1681575" y="1374275"/>
            <a:ext cx="771600" cy="18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e3fb2c1bb9_0_100"/>
          <p:cNvSpPr txBox="1"/>
          <p:nvPr/>
        </p:nvSpPr>
        <p:spPr>
          <a:xfrm>
            <a:off x="859500" y="0"/>
            <a:ext cx="10188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5400"/>
              <a:buFont typeface="Montserrat ExtraBold"/>
              <a:buNone/>
            </a:pPr>
            <a:r>
              <a:rPr lang="pt-BR" sz="40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Novo Mais Médicos</a:t>
            </a:r>
            <a:endParaRPr sz="4000" b="1" i="0" u="none" strike="noStrike" cap="none">
              <a:solidFill>
                <a:srgbClr val="183E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74" name="Google Shape;474;g1e3fb2c1bb9_0_100"/>
          <p:cNvSpPr/>
          <p:nvPr/>
        </p:nvSpPr>
        <p:spPr>
          <a:xfrm>
            <a:off x="3144150" y="1341425"/>
            <a:ext cx="4089600" cy="249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1e3fb2c1bb9_0_100"/>
          <p:cNvSpPr/>
          <p:nvPr/>
        </p:nvSpPr>
        <p:spPr>
          <a:xfrm>
            <a:off x="1681575" y="5741550"/>
            <a:ext cx="8459400" cy="7965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e3fb2c1bb9_0_108"/>
          <p:cNvSpPr txBox="1"/>
          <p:nvPr/>
        </p:nvSpPr>
        <p:spPr>
          <a:xfrm>
            <a:off x="1627575" y="6527425"/>
            <a:ext cx="1083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https://www.in.gov.br/en/web/dou/-/portaria-interministerial-ms/mec-n-604-de-16-de-maio-de-2023-483958798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g1e3fb2c1bb9_0_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650" y="678625"/>
            <a:ext cx="5978825" cy="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1e3fb2c1bb9_0_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601" y="1715862"/>
            <a:ext cx="6801137" cy="48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1e3fb2c1bb9_0_108"/>
          <p:cNvSpPr/>
          <p:nvPr/>
        </p:nvSpPr>
        <p:spPr>
          <a:xfrm>
            <a:off x="1481600" y="2342100"/>
            <a:ext cx="771600" cy="46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1e3fb2c1bb9_0_108"/>
          <p:cNvSpPr txBox="1"/>
          <p:nvPr/>
        </p:nvSpPr>
        <p:spPr>
          <a:xfrm>
            <a:off x="859500" y="0"/>
            <a:ext cx="10188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5400"/>
              <a:buFont typeface="Montserrat ExtraBold"/>
              <a:buNone/>
            </a:pPr>
            <a:r>
              <a:rPr lang="pt-BR" sz="40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Novo Mais Médicos</a:t>
            </a:r>
            <a:endParaRPr sz="4000" b="1" i="0" u="none" strike="noStrike" cap="none">
              <a:solidFill>
                <a:srgbClr val="183E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15" name="Google Shape;515;g1e3fb2c1bb9_0_108" descr="Logotipo, nome da empresa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60100" y="1029400"/>
            <a:ext cx="2219100" cy="12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e3fb2c1bb9_0_108"/>
          <p:cNvSpPr/>
          <p:nvPr/>
        </p:nvSpPr>
        <p:spPr>
          <a:xfrm>
            <a:off x="5598700" y="1660001"/>
            <a:ext cx="2219100" cy="2316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1e3fb2c1bb9_0_108"/>
          <p:cNvSpPr/>
          <p:nvPr/>
        </p:nvSpPr>
        <p:spPr>
          <a:xfrm>
            <a:off x="3007000" y="1659999"/>
            <a:ext cx="849600" cy="2316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e3fb2c1bb9_0_108"/>
          <p:cNvSpPr/>
          <p:nvPr/>
        </p:nvSpPr>
        <p:spPr>
          <a:xfrm>
            <a:off x="2461900" y="2342100"/>
            <a:ext cx="2996700" cy="462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1e3fb2c1bb9_0_108"/>
          <p:cNvSpPr/>
          <p:nvPr/>
        </p:nvSpPr>
        <p:spPr>
          <a:xfrm>
            <a:off x="1824612" y="3419900"/>
            <a:ext cx="6801000" cy="8547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e3fb2c1bb9_0_108"/>
          <p:cNvSpPr/>
          <p:nvPr/>
        </p:nvSpPr>
        <p:spPr>
          <a:xfrm>
            <a:off x="1824607" y="5922502"/>
            <a:ext cx="6801000" cy="6651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196822-1DC9-9808-31B6-008792804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455" y="3913959"/>
            <a:ext cx="2723963" cy="21234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Homem em pé com camisa verde&#10;&#10;Descrição gerada automaticamente">
            <a:extLst>
              <a:ext uri="{FF2B5EF4-FFF2-40B4-BE49-F238E27FC236}">
                <a16:creationId xmlns:a16="http://schemas.microsoft.com/office/drawing/2014/main" id="{C5E6452C-2B4B-441E-B75C-FC4AFCA43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r="17907"/>
          <a:stretch/>
        </p:blipFill>
        <p:spPr>
          <a:xfrm>
            <a:off x="1261974" y="471412"/>
            <a:ext cx="2096579" cy="4189964"/>
          </a:xfrm>
          <a:prstGeom prst="rect">
            <a:avLst/>
          </a:prstGeom>
        </p:spPr>
      </p:pic>
      <p:pic>
        <p:nvPicPr>
          <p:cNvPr id="16" name="Imagem 15" descr="Uma imagem contendo pessoa, no interior, cama, olhando&#10;&#10;Descrição gerada automaticamente">
            <a:extLst>
              <a:ext uri="{FF2B5EF4-FFF2-40B4-BE49-F238E27FC236}">
                <a16:creationId xmlns:a16="http://schemas.microsoft.com/office/drawing/2014/main" id="{1AB98B74-1071-48BA-B11D-42FDAC60C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r="42918"/>
          <a:stretch/>
        </p:blipFill>
        <p:spPr>
          <a:xfrm>
            <a:off x="3352981" y="471411"/>
            <a:ext cx="2110597" cy="4189964"/>
          </a:xfrm>
          <a:prstGeom prst="rect">
            <a:avLst/>
          </a:prstGeom>
        </p:spPr>
      </p:pic>
      <p:pic>
        <p:nvPicPr>
          <p:cNvPr id="18" name="Imagem 17" descr="Menina de vestido azul&#10;&#10;Descrição gerada automaticamente com confiança baixa">
            <a:extLst>
              <a:ext uri="{FF2B5EF4-FFF2-40B4-BE49-F238E27FC236}">
                <a16:creationId xmlns:a16="http://schemas.microsoft.com/office/drawing/2014/main" id="{8DA9C9B0-E943-4189-85F8-03C2DA0BC3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0" r="30421"/>
          <a:stretch/>
        </p:blipFill>
        <p:spPr>
          <a:xfrm>
            <a:off x="5435184" y="471410"/>
            <a:ext cx="2099276" cy="4189964"/>
          </a:xfrm>
          <a:prstGeom prst="rect">
            <a:avLst/>
          </a:prstGeom>
        </p:spPr>
      </p:pic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5ED7D7A-73AE-3179-5AA9-91722F01B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5848" y="5131751"/>
            <a:ext cx="6255577" cy="742644"/>
          </a:xfrm>
        </p:spPr>
        <p:txBody>
          <a:bodyPr/>
          <a:lstStyle/>
          <a:p>
            <a:r>
              <a:rPr lang="pt-BR" dirty="0"/>
              <a:t>QUESTÕES FREQUENTES</a:t>
            </a:r>
          </a:p>
        </p:txBody>
      </p:sp>
    </p:spTree>
    <p:extLst>
      <p:ext uri="{BB962C8B-B14F-4D97-AF65-F5344CB8AC3E}">
        <p14:creationId xmlns:p14="http://schemas.microsoft.com/office/powerpoint/2010/main" val="201025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FF9FC9-0E99-8847-8C91-10C744FDFE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25</a:t>
            </a:fld>
            <a:endParaRPr lang="pt-BR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1EBBEF6D-658B-1130-316D-E1BF2C19C2F6}"/>
              </a:ext>
            </a:extLst>
          </p:cNvPr>
          <p:cNvSpPr/>
          <p:nvPr/>
        </p:nvSpPr>
        <p:spPr>
          <a:xfrm>
            <a:off x="10284541" y="883370"/>
            <a:ext cx="1543847" cy="611136"/>
          </a:xfrm>
          <a:custGeom>
            <a:avLst/>
            <a:gdLst/>
            <a:ahLst/>
            <a:cxnLst/>
            <a:rect l="l" t="t" r="r" b="b"/>
            <a:pathLst>
              <a:path w="7549821" h="3510667">
                <a:moveTo>
                  <a:pt x="0" y="0"/>
                </a:moveTo>
                <a:lnTo>
                  <a:pt x="7549821" y="0"/>
                </a:lnTo>
                <a:lnTo>
                  <a:pt x="7549821" y="3510666"/>
                </a:lnTo>
                <a:lnTo>
                  <a:pt x="0" y="351066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E64BA97-2A77-DBCA-753C-34D65E4854B7}"/>
              </a:ext>
            </a:extLst>
          </p:cNvPr>
          <p:cNvSpPr txBox="1">
            <a:spLocks/>
          </p:cNvSpPr>
          <p:nvPr/>
        </p:nvSpPr>
        <p:spPr>
          <a:xfrm>
            <a:off x="1169189" y="239861"/>
            <a:ext cx="9184178" cy="13263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o salário do médico?</a:t>
            </a:r>
            <a:endParaRPr lang="pt-BR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C3DEE2-E7BA-913D-994B-93AA422CE0F8}"/>
              </a:ext>
            </a:extLst>
          </p:cNvPr>
          <p:cNvSpPr txBox="1"/>
          <p:nvPr/>
        </p:nvSpPr>
        <p:spPr>
          <a:xfrm>
            <a:off x="2185917" y="2220853"/>
            <a:ext cx="954935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Art. 23. § 1º Será concedida </a:t>
            </a:r>
            <a:r>
              <a:rPr lang="pt-BR" sz="2000" b="1">
                <a:latin typeface="Arial" panose="020B0604020202020204" pitchFamily="34" charset="0"/>
                <a:cs typeface="Arial" panose="020B0604020202020204" pitchFamily="34" charset="0"/>
              </a:rPr>
              <a:t>bolsa-formação ao médico participante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, sob responsabilidade orçamentária, que poderá ser paga pelo prazo máximo de 48 (quarenta e oito) meses, prorrogáveis por igual período = </a:t>
            </a:r>
            <a:r>
              <a:rPr lang="pt-BR" sz="2000" b="1">
                <a:latin typeface="Arial" panose="020B0604020202020204" pitchFamily="34" charset="0"/>
                <a:cs typeface="Arial" panose="020B0604020202020204" pitchFamily="34" charset="0"/>
              </a:rPr>
              <a:t>R$12.386,50.</a:t>
            </a:r>
            <a:endParaRPr lang="pt-B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8809E6-D13C-D000-C0F3-9093E78F6F8B}"/>
              </a:ext>
            </a:extLst>
          </p:cNvPr>
          <p:cNvSpPr txBox="1"/>
          <p:nvPr/>
        </p:nvSpPr>
        <p:spPr>
          <a:xfrm>
            <a:off x="2333922" y="3521098"/>
            <a:ext cx="954935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Art. 24. O Ministério da Saúde concederá </a:t>
            </a:r>
            <a:r>
              <a:rPr lang="pt-BR" sz="2000" b="1">
                <a:latin typeface="Arial" panose="020B0604020202020204" pitchFamily="34" charset="0"/>
                <a:cs typeface="Arial" panose="020B0604020202020204" pitchFamily="34" charset="0"/>
              </a:rPr>
              <a:t>ajuda de custo destinada a compensar as despesas de instalação 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do médico participante que não residir na localidade para o qual foi selecionado, desde que comprove a mudança de domicílio, considerando, para tanto, o domicílio declarado quando da realização de sua inscrição na seleção.</a:t>
            </a:r>
          </a:p>
        </p:txBody>
      </p:sp>
      <p:pic>
        <p:nvPicPr>
          <p:cNvPr id="14" name="Picture 4" descr="Service Agreements">
            <a:extLst>
              <a:ext uri="{FF2B5EF4-FFF2-40B4-BE49-F238E27FC236}">
                <a16:creationId xmlns:a16="http://schemas.microsoft.com/office/drawing/2014/main" id="{91EA0A48-272D-C708-8631-B4F6EB43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12" y="2238011"/>
            <a:ext cx="2296836" cy="38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BFC7E94-28C7-4803-C95C-1FE201038436}"/>
              </a:ext>
            </a:extLst>
          </p:cNvPr>
          <p:cNvSpPr txBox="1"/>
          <p:nvPr/>
        </p:nvSpPr>
        <p:spPr>
          <a:xfrm>
            <a:off x="2185917" y="5004079"/>
            <a:ext cx="89832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700"/>
            </a:pPr>
            <a:r>
              <a:rPr lang="pt-BR" sz="1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 bolsa é paga até o 5º dia útil do mês subsequente. </a:t>
            </a:r>
            <a:r>
              <a:rPr lang="pt-BR" sz="1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É importantíssima a informação de atividades no sistema E-gestor Pagamento Mais Médicos para que seja processado </a:t>
            </a:r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 pagamento dentro do prazo.</a:t>
            </a:r>
          </a:p>
          <a:p>
            <a:pPr marL="12065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700"/>
            </a:pP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12065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700"/>
            </a:pP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Médicos recentemente alocados: é necessária a inserção de informações bancárias e pessoais corretas. Dados inconsistentes no SIAPE poderão gerar pagamento posterior (de dois a três meses, cumulativo)</a:t>
            </a:r>
          </a:p>
          <a:p>
            <a:pPr marL="12065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700"/>
            </a:pPr>
            <a:endParaRPr lang="pt-BR" sz="10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35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57510285-AC17-A578-3361-07298DA798A1}"/>
              </a:ext>
            </a:extLst>
          </p:cNvPr>
          <p:cNvSpPr/>
          <p:nvPr/>
        </p:nvSpPr>
        <p:spPr>
          <a:xfrm>
            <a:off x="6187440" y="2253499"/>
            <a:ext cx="4744720" cy="1659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8610" y="400260"/>
            <a:ext cx="9454588" cy="697972"/>
          </a:xfrm>
        </p:spPr>
        <p:txBody>
          <a:bodyPr>
            <a:noAutofit/>
          </a:bodyPr>
          <a:lstStyle/>
          <a:p>
            <a:pPr algn="ctr"/>
            <a:r>
              <a:rPr lang="da-DK" sz="2800" dirty="0" err="1">
                <a:latin typeface="Montserrat ExtraBold" panose="00000900000000000000" pitchFamily="2" charset="0"/>
              </a:rPr>
              <a:t>Contrapartida</a:t>
            </a:r>
            <a:r>
              <a:rPr lang="da-DK" sz="2800" dirty="0">
                <a:latin typeface="Montserrat ExtraBold" panose="00000900000000000000" pitchFamily="2" charset="0"/>
              </a:rPr>
              <a:t> </a:t>
            </a:r>
            <a:r>
              <a:rPr lang="da-DK" sz="2800" dirty="0" err="1">
                <a:latin typeface="Montserrat ExtraBold" panose="00000900000000000000" pitchFamily="2" charset="0"/>
              </a:rPr>
              <a:t>municipal</a:t>
            </a:r>
            <a:r>
              <a:rPr lang="da-DK" sz="2800" dirty="0">
                <a:latin typeface="Montserrat ExtraBold" panose="00000900000000000000" pitchFamily="2" charset="0"/>
              </a:rPr>
              <a:t>. </a:t>
            </a:r>
            <a:r>
              <a:rPr lang="da-DK" sz="2800" dirty="0" err="1">
                <a:latin typeface="Montserrat ExtraBold" panose="00000900000000000000" pitchFamily="2" charset="0"/>
              </a:rPr>
              <a:t>Há</a:t>
            </a:r>
            <a:r>
              <a:rPr lang="da-DK" sz="2800" dirty="0">
                <a:latin typeface="Montserrat ExtraBold" panose="00000900000000000000" pitchFamily="2" charset="0"/>
              </a:rPr>
              <a:t> </a:t>
            </a:r>
            <a:r>
              <a:rPr lang="da-DK" sz="2800" dirty="0" err="1">
                <a:latin typeface="Montserrat ExtraBold" panose="00000900000000000000" pitchFamily="2" charset="0"/>
              </a:rPr>
              <a:t>legislação</a:t>
            </a:r>
            <a:r>
              <a:rPr lang="da-DK" sz="2800" dirty="0">
                <a:latin typeface="Montserrat ExtraBold" panose="00000900000000000000" pitchFamily="2" charset="0"/>
              </a:rPr>
              <a:t> a </a:t>
            </a:r>
            <a:r>
              <a:rPr lang="da-DK" sz="2800" dirty="0" err="1">
                <a:latin typeface="Montserrat ExtraBold" panose="00000900000000000000" pitchFamily="2" charset="0"/>
              </a:rPr>
              <a:t>respeito</a:t>
            </a:r>
            <a:r>
              <a:rPr lang="da-DK" sz="2800" dirty="0">
                <a:latin typeface="Montserrat ExtraBold" panose="00000900000000000000" pitchFamily="2" charset="0"/>
              </a:rPr>
              <a:t>?</a:t>
            </a:r>
            <a:endParaRPr lang="pt-BR" sz="2800" dirty="0">
              <a:latin typeface="Montserrat ExtraBold" panose="00000900000000000000" pitchFamily="2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616700" y="2391584"/>
            <a:ext cx="3886200" cy="414029"/>
          </a:xfrm>
        </p:spPr>
        <p:txBody>
          <a:bodyPr/>
          <a:lstStyle/>
          <a:p>
            <a:r>
              <a:rPr lang="da-DK" dirty="0" err="1">
                <a:latin typeface="Montserrat ExtraBold" panose="00000900000000000000" pitchFamily="2" charset="0"/>
              </a:rPr>
              <a:t>Auxilio</a:t>
            </a:r>
            <a:r>
              <a:rPr lang="da-DK" dirty="0">
                <a:latin typeface="Montserrat ExtraBold" panose="00000900000000000000" pitchFamily="2" charset="0"/>
              </a:rPr>
              <a:t> </a:t>
            </a:r>
            <a:r>
              <a:rPr lang="da-DK" dirty="0" err="1">
                <a:latin typeface="Montserrat ExtraBold" panose="00000900000000000000" pitchFamily="2" charset="0"/>
              </a:rPr>
              <a:t>Moradia</a:t>
            </a:r>
            <a:endParaRPr lang="da-DK" dirty="0">
              <a:latin typeface="Montserrat ExtraBold" panose="00000900000000000000" pitchFamily="2" charset="0"/>
            </a:endParaRPr>
          </a:p>
          <a:p>
            <a:r>
              <a:rPr lang="da-DK" sz="2000" dirty="0">
                <a:latin typeface="Montserrat ExtraBold" panose="00000900000000000000" pitchFamily="2" charset="0"/>
              </a:rPr>
              <a:t>R$ 550,00 a R$ 2750,00</a:t>
            </a:r>
          </a:p>
          <a:p>
            <a:r>
              <a:rPr lang="da-DK" sz="1400" dirty="0">
                <a:latin typeface="Montserrat ExtraBold" panose="00000900000000000000" pitchFamily="2" charset="0"/>
              </a:rPr>
              <a:t>(</a:t>
            </a:r>
            <a:r>
              <a:rPr lang="da-DK" sz="1400" dirty="0" err="1">
                <a:latin typeface="Montserrat ExtraBold" panose="00000900000000000000" pitchFamily="2" charset="0"/>
              </a:rPr>
              <a:t>não</a:t>
            </a:r>
            <a:r>
              <a:rPr lang="da-DK" sz="1400" dirty="0">
                <a:latin typeface="Montserrat ExtraBold" panose="00000900000000000000" pitchFamily="2" charset="0"/>
              </a:rPr>
              <a:t> </a:t>
            </a:r>
            <a:r>
              <a:rPr lang="da-DK" sz="1400" dirty="0" err="1">
                <a:latin typeface="Montserrat ExtraBold" panose="00000900000000000000" pitchFamily="2" charset="0"/>
              </a:rPr>
              <a:t>será</a:t>
            </a:r>
            <a:r>
              <a:rPr lang="da-DK" sz="1400" dirty="0">
                <a:latin typeface="Montserrat ExtraBold" panose="00000900000000000000" pitchFamily="2" charset="0"/>
              </a:rPr>
              <a:t> </a:t>
            </a:r>
            <a:r>
              <a:rPr lang="da-DK" sz="1400" dirty="0" err="1">
                <a:latin typeface="Montserrat ExtraBold" panose="00000900000000000000" pitchFamily="2" charset="0"/>
              </a:rPr>
              <a:t>concedido</a:t>
            </a:r>
            <a:r>
              <a:rPr lang="da-DK" sz="1400" dirty="0">
                <a:latin typeface="Montserrat ExtraBold" panose="00000900000000000000" pitchFamily="2" charset="0"/>
              </a:rPr>
              <a:t> </a:t>
            </a:r>
            <a:r>
              <a:rPr lang="da-DK" sz="1400" dirty="0" err="1">
                <a:latin typeface="Montserrat ExtraBold" panose="00000900000000000000" pitchFamily="2" charset="0"/>
              </a:rPr>
              <a:t>aos</a:t>
            </a:r>
            <a:r>
              <a:rPr lang="da-DK" sz="1400" dirty="0">
                <a:latin typeface="Montserrat ExtraBold" panose="00000900000000000000" pitchFamily="2" charset="0"/>
              </a:rPr>
              <a:t> </a:t>
            </a:r>
            <a:r>
              <a:rPr lang="da-DK" sz="1400" dirty="0" err="1">
                <a:latin typeface="Montserrat ExtraBold" panose="00000900000000000000" pitchFamily="2" charset="0"/>
              </a:rPr>
              <a:t>que</a:t>
            </a:r>
            <a:r>
              <a:rPr lang="da-DK" sz="1400" dirty="0">
                <a:latin typeface="Montserrat ExtraBold" panose="00000900000000000000" pitchFamily="2" charset="0"/>
              </a:rPr>
              <a:t> </a:t>
            </a:r>
            <a:r>
              <a:rPr lang="da-DK" sz="1400" dirty="0" err="1">
                <a:latin typeface="Montserrat ExtraBold" panose="00000900000000000000" pitchFamily="2" charset="0"/>
              </a:rPr>
              <a:t>já</a:t>
            </a:r>
            <a:r>
              <a:rPr lang="da-DK" sz="1400" dirty="0">
                <a:latin typeface="Montserrat ExtraBold" panose="00000900000000000000" pitchFamily="2" charset="0"/>
              </a:rPr>
              <a:t> </a:t>
            </a:r>
            <a:r>
              <a:rPr lang="da-DK" sz="1400" dirty="0" err="1">
                <a:latin typeface="Montserrat ExtraBold" panose="00000900000000000000" pitchFamily="2" charset="0"/>
              </a:rPr>
              <a:t>residiam</a:t>
            </a:r>
            <a:r>
              <a:rPr lang="da-DK" sz="1400" dirty="0">
                <a:latin typeface="Montserrat ExtraBold" panose="00000900000000000000" pitchFamily="2" charset="0"/>
              </a:rPr>
              <a:t> no </a:t>
            </a:r>
            <a:r>
              <a:rPr lang="da-DK" sz="1400" dirty="0" err="1">
                <a:latin typeface="Montserrat ExtraBold" panose="00000900000000000000" pitchFamily="2" charset="0"/>
              </a:rPr>
              <a:t>município</a:t>
            </a:r>
            <a:r>
              <a:rPr lang="da-DK" sz="1400" dirty="0">
                <a:latin typeface="Montserrat ExtraBold" panose="00000900000000000000" pitchFamily="2" charset="0"/>
              </a:rPr>
              <a:t>)</a:t>
            </a:r>
            <a:endParaRPr lang="pt-BR" sz="1400" dirty="0">
              <a:latin typeface="Montserrat ExtraBold" panose="000009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B82342-E1D1-811D-E9D3-F1C50328805C}"/>
              </a:ext>
            </a:extLst>
          </p:cNvPr>
          <p:cNvSpPr/>
          <p:nvPr/>
        </p:nvSpPr>
        <p:spPr>
          <a:xfrm>
            <a:off x="5648686" y="2674097"/>
            <a:ext cx="818039" cy="818039"/>
          </a:xfrm>
          <a:prstGeom prst="ellipse">
            <a:avLst/>
          </a:prstGeom>
          <a:solidFill>
            <a:srgbClr val="03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5BCDFA55-5D01-020F-F830-3AA75885DED7}"/>
              </a:ext>
            </a:extLst>
          </p:cNvPr>
          <p:cNvSpPr/>
          <p:nvPr/>
        </p:nvSpPr>
        <p:spPr>
          <a:xfrm>
            <a:off x="6187440" y="4092397"/>
            <a:ext cx="4744720" cy="1659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spaço Reservado para Texto 3">
            <a:extLst>
              <a:ext uri="{FF2B5EF4-FFF2-40B4-BE49-F238E27FC236}">
                <a16:creationId xmlns:a16="http://schemas.microsoft.com/office/drawing/2014/main" id="{67F75C9C-254F-FDDF-FCD5-29ABDABBE112}"/>
              </a:ext>
            </a:extLst>
          </p:cNvPr>
          <p:cNvSpPr txBox="1">
            <a:spLocks/>
          </p:cNvSpPr>
          <p:nvPr/>
        </p:nvSpPr>
        <p:spPr>
          <a:xfrm>
            <a:off x="6713178" y="4271494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latin typeface="Montserrat ExtraBold" panose="00000900000000000000" pitchFamily="2" charset="0"/>
              </a:rPr>
              <a:t>Auxílio</a:t>
            </a:r>
            <a:r>
              <a:rPr lang="da-DK" dirty="0">
                <a:latin typeface="Montserrat ExtraBold" panose="00000900000000000000" pitchFamily="2" charset="0"/>
              </a:rPr>
              <a:t> </a:t>
            </a:r>
            <a:r>
              <a:rPr lang="da-DK" dirty="0" err="1">
                <a:latin typeface="Montserrat ExtraBold" panose="00000900000000000000" pitchFamily="2" charset="0"/>
              </a:rPr>
              <a:t>alimentação</a:t>
            </a:r>
            <a:endParaRPr lang="da-DK" dirty="0">
              <a:latin typeface="Montserrat ExtraBold" panose="00000900000000000000" pitchFamily="2" charset="0"/>
            </a:endParaRPr>
          </a:p>
          <a:p>
            <a:r>
              <a:rPr lang="da-DK" dirty="0">
                <a:latin typeface="Montserrat ExtraBold" panose="00000900000000000000" pitchFamily="2" charset="0"/>
              </a:rPr>
              <a:t>R$ 550 a R$ 770,00</a:t>
            </a:r>
          </a:p>
          <a:p>
            <a:r>
              <a:rPr lang="da-DK" sz="1600" dirty="0">
                <a:latin typeface="Montserrat ExtraBold" panose="00000900000000000000" pitchFamily="2" charset="0"/>
              </a:rPr>
              <a:t>(</a:t>
            </a:r>
            <a:r>
              <a:rPr lang="da-DK" sz="1600" dirty="0" err="1">
                <a:latin typeface="Montserrat ExtraBold" panose="00000900000000000000" pitchFamily="2" charset="0"/>
              </a:rPr>
              <a:t>obrigatório</a:t>
            </a:r>
            <a:r>
              <a:rPr lang="da-DK" sz="1600" dirty="0">
                <a:latin typeface="Montserrat ExtraBold" panose="00000900000000000000" pitchFamily="2" charset="0"/>
              </a:rPr>
              <a:t> a </a:t>
            </a:r>
            <a:r>
              <a:rPr lang="da-DK" sz="1600" dirty="0" err="1">
                <a:latin typeface="Montserrat ExtraBold" panose="00000900000000000000" pitchFamily="2" charset="0"/>
              </a:rPr>
              <a:t>todos</a:t>
            </a:r>
            <a:r>
              <a:rPr lang="da-DK" sz="1600" dirty="0">
                <a:latin typeface="Montserrat ExtraBold" panose="00000900000000000000" pitchFamily="2" charset="0"/>
              </a:rPr>
              <a:t>)</a:t>
            </a:r>
            <a:endParaRPr lang="pt-BR" sz="1600" dirty="0">
              <a:latin typeface="Montserrat ExtraBold" panose="00000900000000000000" pitchFamily="2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942345-AE56-6DB1-C3FD-D359D88CB71E}"/>
              </a:ext>
            </a:extLst>
          </p:cNvPr>
          <p:cNvSpPr/>
          <p:nvPr/>
        </p:nvSpPr>
        <p:spPr>
          <a:xfrm>
            <a:off x="5648686" y="4512995"/>
            <a:ext cx="818039" cy="818039"/>
          </a:xfrm>
          <a:prstGeom prst="ellipse">
            <a:avLst/>
          </a:prstGeom>
          <a:solidFill>
            <a:srgbClr val="03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02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A2ACC298-F163-D7F4-340A-EA4E4527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2357" r="3199" b="782"/>
          <a:stretch/>
        </p:blipFill>
        <p:spPr>
          <a:xfrm>
            <a:off x="890402" y="1957647"/>
            <a:ext cx="4425502" cy="40693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9D4002-2501-C8B7-9638-38AC975B9D77}"/>
              </a:ext>
            </a:extLst>
          </p:cNvPr>
          <p:cNvSpPr txBox="1"/>
          <p:nvPr/>
        </p:nvSpPr>
        <p:spPr>
          <a:xfrm>
            <a:off x="53224" y="6051267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i="0" u="none" strike="noStrike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*PORTARIA Nº 300, DE 5 DE OUTUBRO DE 2017</a:t>
            </a:r>
          </a:p>
        </p:txBody>
      </p:sp>
    </p:spTree>
    <p:extLst>
      <p:ext uri="{BB962C8B-B14F-4D97-AF65-F5344CB8AC3E}">
        <p14:creationId xmlns:p14="http://schemas.microsoft.com/office/powerpoint/2010/main" val="779836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D1E1406-469E-252C-D616-6805B61639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27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E0629C-9F00-9BFD-A4CF-713700EBF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22" y="1717596"/>
            <a:ext cx="10317015" cy="404869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828A212-A2A8-AAD0-80A0-E23D5243B8A8}"/>
              </a:ext>
            </a:extLst>
          </p:cNvPr>
          <p:cNvSpPr txBox="1">
            <a:spLocks/>
          </p:cNvSpPr>
          <p:nvPr/>
        </p:nvSpPr>
        <p:spPr>
          <a:xfrm>
            <a:off x="824583" y="680470"/>
            <a:ext cx="9454588" cy="697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Municipal</a:t>
            </a:r>
            <a:endParaRPr lang="pt-BR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473;g1e3fb2c1bb9_0_108" descr="Logotipo, nome da empresa&#10;&#10;Descrição gerada automaticamente">
            <a:extLst>
              <a:ext uri="{FF2B5EF4-FFF2-40B4-BE49-F238E27FC236}">
                <a16:creationId xmlns:a16="http://schemas.microsoft.com/office/drawing/2014/main" id="{A42717F2-5343-F6D1-FE11-F27B0B8D92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9171" y="1019624"/>
            <a:ext cx="1516643" cy="697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384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01100" y="6778431"/>
            <a:ext cx="7899400" cy="12700"/>
          </a:xfrm>
          <a:custGeom>
            <a:avLst/>
            <a:gdLst/>
            <a:ahLst/>
            <a:cxnLst/>
            <a:rect l="l" t="t" r="r" b="b"/>
            <a:pathLst>
              <a:path w="7899400" h="12700">
                <a:moveTo>
                  <a:pt x="7899398" y="0"/>
                </a:moveTo>
                <a:lnTo>
                  <a:pt x="0" y="0"/>
                </a:lnTo>
                <a:lnTo>
                  <a:pt x="0" y="12699"/>
                </a:lnTo>
                <a:lnTo>
                  <a:pt x="7899398" y="12699"/>
                </a:lnTo>
                <a:lnTo>
                  <a:pt x="7899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B7F7161-4F81-6075-911B-0EBD91DAEB3C}"/>
              </a:ext>
            </a:extLst>
          </p:cNvPr>
          <p:cNvSpPr txBox="1"/>
          <p:nvPr/>
        </p:nvSpPr>
        <p:spPr>
          <a:xfrm>
            <a:off x="292638" y="3606730"/>
            <a:ext cx="113363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>
                <a:latin typeface="Arial" panose="020B0604020202020204" pitchFamily="34" charset="0"/>
                <a:cs typeface="Arial" panose="020B0604020202020204" pitchFamily="34" charset="0"/>
              </a:rPr>
              <a:t>Art. 8º O Distrito Federal e os  Municípios devem  disponibilizar transporte  adequado e seguro para o  médico participante deslocar-se do local de  desenvolvimento das  atividades de rotina do  Projeto, para os locais de  difícil acesso.</a:t>
            </a: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ar Driving Animated Gif">
            <a:extLst>
              <a:ext uri="{FF2B5EF4-FFF2-40B4-BE49-F238E27FC236}">
                <a16:creationId xmlns:a16="http://schemas.microsoft.com/office/drawing/2014/main" id="{2E229CCB-BDCA-A30E-3528-33A004E2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10" y="18861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81129C3-3EC6-E23A-29AC-BB864302022A}"/>
              </a:ext>
            </a:extLst>
          </p:cNvPr>
          <p:cNvSpPr txBox="1"/>
          <p:nvPr/>
        </p:nvSpPr>
        <p:spPr>
          <a:xfrm>
            <a:off x="826472" y="6077577"/>
            <a:ext cx="722720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/>
              <a:t>Portaria SGTES/MS nº 30/2014 e Portaria SGTES/MS nº 300/2017</a:t>
            </a:r>
          </a:p>
          <a:p>
            <a:r>
              <a:rPr lang="pt-BR"/>
              <a:t>Disponíveis em: </a:t>
            </a:r>
            <a:r>
              <a:rPr lang="pt-BR">
                <a:hlinkClick r:id="rId3"/>
              </a:rPr>
              <a:t>http://maismedicos.gov.br/legislacao</a:t>
            </a:r>
            <a:r>
              <a:rPr lang="pt-BR"/>
              <a:t> 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646C476-469F-8151-A4E4-BD67A6B6DDB1}"/>
              </a:ext>
            </a:extLst>
          </p:cNvPr>
          <p:cNvSpPr txBox="1">
            <a:spLocks/>
          </p:cNvSpPr>
          <p:nvPr/>
        </p:nvSpPr>
        <p:spPr>
          <a:xfrm>
            <a:off x="514597" y="327393"/>
            <a:ext cx="9454588" cy="697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legislação a respeito </a:t>
            </a:r>
            <a:r>
              <a:rPr lang="da-DK" sz="3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transporte</a:t>
            </a:r>
            <a:r>
              <a:rPr lang="da-DK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42EBB72B-23D7-4D5B-254C-DC2F3E356E12}"/>
              </a:ext>
            </a:extLst>
          </p:cNvPr>
          <p:cNvSpPr/>
          <p:nvPr/>
        </p:nvSpPr>
        <p:spPr>
          <a:xfrm>
            <a:off x="10495244" y="1025365"/>
            <a:ext cx="1182159" cy="372414"/>
          </a:xfrm>
          <a:custGeom>
            <a:avLst/>
            <a:gdLst/>
            <a:ahLst/>
            <a:cxnLst/>
            <a:rect l="l" t="t" r="r" b="b"/>
            <a:pathLst>
              <a:path w="7549821" h="3510667">
                <a:moveTo>
                  <a:pt x="0" y="0"/>
                </a:moveTo>
                <a:lnTo>
                  <a:pt x="7549821" y="0"/>
                </a:lnTo>
                <a:lnTo>
                  <a:pt x="7549821" y="3510666"/>
                </a:lnTo>
                <a:lnTo>
                  <a:pt x="0" y="35106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58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78725" y="6553278"/>
            <a:ext cx="8649335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u="sng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</a:rPr>
              <a:t>https://</a:t>
            </a:r>
            <a:r>
              <a:rPr sz="1400" u="sng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2"/>
              </a:rPr>
              <a:t>www.in.gov.br/en/web/dou/-/portaria-interministerial-ms/mec-n-604-de-16-de-maio-de-2023-483958798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426C66-9149-AA58-BCBB-F57591BA787B}"/>
              </a:ext>
            </a:extLst>
          </p:cNvPr>
          <p:cNvSpPr txBox="1"/>
          <p:nvPr/>
        </p:nvSpPr>
        <p:spPr>
          <a:xfrm>
            <a:off x="684525" y="110692"/>
            <a:ext cx="9499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a minha carga horária de atividades no PMMB?</a:t>
            </a:r>
          </a:p>
        </p:txBody>
      </p:sp>
      <p:pic>
        <p:nvPicPr>
          <p:cNvPr id="3074" name="Picture 2" descr="Central de Cursos Imagens animadas em formato GIFF para sites e  apresentações">
            <a:extLst>
              <a:ext uri="{FF2B5EF4-FFF2-40B4-BE49-F238E27FC236}">
                <a16:creationId xmlns:a16="http://schemas.microsoft.com/office/drawing/2014/main" id="{93AC604B-0429-9D5F-42B5-034089DB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08" y="1747985"/>
            <a:ext cx="1965858" cy="42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3BE40F2-6D8A-9941-AE0A-A17A2D5B2A02}"/>
              </a:ext>
            </a:extLst>
          </p:cNvPr>
          <p:cNvSpPr txBox="1"/>
          <p:nvPr/>
        </p:nvSpPr>
        <p:spPr>
          <a:xfrm>
            <a:off x="379725" y="1997839"/>
            <a:ext cx="9645883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Art. 22. As ações de aperfeiçoamento dos médicos participantes serão realizadas com </a:t>
            </a:r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carga horária semanal de 44 (quarenta e quatro) horas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, sendo:</a:t>
            </a:r>
          </a:p>
          <a:p>
            <a:pPr algn="just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I - </a:t>
            </a:r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36 (trinta e seis) horas semanais dedicadas às atividades assistenciais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, mediante integração ensino-serviço, realizadas </a:t>
            </a:r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em estabelecimento de saúde 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que oferte ações e serviços de APS no âmbito do SUS, no município em que for alocado; e</a:t>
            </a:r>
          </a:p>
          <a:p>
            <a:pPr algn="just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II - </a:t>
            </a:r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oito horas semanais dedicadas às atividades de formação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, englobando as realizadas nas instituições de educação superior na modalidade de ensino a distância, sendo, no mínimo, </a:t>
            </a:r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 (cinquenta por cento) dessa carga horária ofertada </a:t>
            </a:r>
            <a:r>
              <a:rPr lang="pt-BR" b="1">
                <a:latin typeface="Arial" panose="020B0604020202020204" pitchFamily="34" charset="0"/>
                <a:cs typeface="Arial" panose="020B0604020202020204" pitchFamily="34" charset="0"/>
              </a:rPr>
              <a:t>de forma síncrona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Google Shape;473;g1e3fb2c1bb9_0_108" descr="Logotipo, nome da empresa&#10;&#10;Descrição gerada automaticamente">
            <a:extLst>
              <a:ext uri="{FF2B5EF4-FFF2-40B4-BE49-F238E27FC236}">
                <a16:creationId xmlns:a16="http://schemas.microsoft.com/office/drawing/2014/main" id="{D7152CA6-B59F-0C87-7CA9-C95CC764BE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9171" y="1019624"/>
            <a:ext cx="1516643" cy="6979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1F9FB22-C44E-1A11-F882-818CC3ED1F7A}"/>
              </a:ext>
            </a:extLst>
          </p:cNvPr>
          <p:cNvSpPr txBox="1"/>
          <p:nvPr/>
        </p:nvSpPr>
        <p:spPr>
          <a:xfrm>
            <a:off x="200534" y="5198175"/>
            <a:ext cx="10313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700"/>
            </a:pPr>
            <a:r>
              <a:rPr lang="pt-BR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* </a:t>
            </a:r>
            <a:r>
              <a:rPr lang="pt-BR" sz="1800" i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rocesso administrativo instaurado a partir de requisição da Controladoria-Geral da União (CGU) com o objetivo de apurar a acumulação de vínculos entre órgãos/empresas do Poder Executivo Federal e órgãos de outras esferas ou poderes, dentre os profissionais que aderiram ao Projeto Mais Médicos para o Brasil - PMMB</a:t>
            </a:r>
            <a:endParaRPr lang="pt-BR" sz="1800" b="0" i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96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4988411">
            <a:off x="11416662" y="6471047"/>
            <a:ext cx="106329" cy="0"/>
          </a:xfrm>
          <a:prstGeom prst="line">
            <a:avLst/>
          </a:prstGeom>
          <a:ln w="9525" cap="rnd">
            <a:solidFill>
              <a:srgbClr val="E7E6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485"/>
          <a:stretch>
            <a:fillRect/>
          </a:stretch>
        </p:blipFill>
        <p:spPr>
          <a:xfrm>
            <a:off x="7879541" y="1043465"/>
            <a:ext cx="5477023" cy="24747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03939" y="736600"/>
            <a:ext cx="775160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5000">
                <a:solidFill>
                  <a:srgbClr val="1847FC"/>
                </a:solidFill>
                <a:latin typeface="Open Sans Extra Bold"/>
              </a:rPr>
              <a:t>LEI FEDERAL Nº 12.871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3939" y="1473200"/>
            <a:ext cx="37642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2000">
                <a:solidFill>
                  <a:srgbClr val="1847FC"/>
                </a:solidFill>
                <a:latin typeface="Open Sans 2"/>
              </a:rPr>
              <a:t>DE 22 DE OUTUBRO DE 2013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3939" y="1912612"/>
            <a:ext cx="37642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2000">
                <a:solidFill>
                  <a:srgbClr val="595959"/>
                </a:solidFill>
                <a:latin typeface="Open Sans Extra Bold"/>
              </a:rPr>
              <a:t>FORMAÇÃO PARA O SUS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2306258"/>
            <a:ext cx="37642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2000">
                <a:solidFill>
                  <a:srgbClr val="595959"/>
                </a:solidFill>
                <a:latin typeface="Open Sans Extra Bold"/>
              </a:rPr>
              <a:t>PROVIMENTO EMERGENCIAL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2" r="12"/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5800" y="2699903"/>
            <a:ext cx="671174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2000">
                <a:solidFill>
                  <a:srgbClr val="595959"/>
                </a:solidFill>
                <a:latin typeface="Open Sans Extra Bold"/>
              </a:rPr>
              <a:t>REQUALIFICAÇÃO DAS ESTRUTURAS DAS UBS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1" y="2965333"/>
            <a:ext cx="2018827" cy="81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 dirty="0">
                <a:solidFill>
                  <a:srgbClr val="00008C"/>
                </a:solidFill>
                <a:latin typeface="Open Sans 1 Bold"/>
              </a:rPr>
              <a:t>18.240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5882" y="3403914"/>
            <a:ext cx="3417549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8C"/>
                </a:solidFill>
                <a:latin typeface="Open Sans 1"/>
              </a:rPr>
              <a:t>MÉDICOS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3078" y="3746266"/>
            <a:ext cx="1661550" cy="81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00008C"/>
                </a:solidFill>
                <a:latin typeface="Open Sans 1 Bold"/>
              </a:rPr>
              <a:t>4.058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85882" y="3909568"/>
            <a:ext cx="3417549" cy="68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8C"/>
                </a:solidFill>
                <a:latin typeface="Open Sans 1"/>
              </a:rPr>
              <a:t>MUNICÍPIOS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00008C"/>
                </a:solidFill>
                <a:latin typeface="Open Sans 1"/>
              </a:rPr>
              <a:t>(72,8%)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6688" y="4506469"/>
            <a:ext cx="1129194" cy="81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8C"/>
                </a:solidFill>
                <a:latin typeface="Open Sans 1 Bold"/>
              </a:rPr>
              <a:t>34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85882" y="4906518"/>
            <a:ext cx="688818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8C"/>
                </a:solidFill>
                <a:latin typeface="Open Sans 1"/>
              </a:rPr>
              <a:t>DSEI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61100" y="4038684"/>
            <a:ext cx="5436882" cy="114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03D100"/>
                </a:solidFill>
                <a:latin typeface="Open Sans 1 Bold"/>
              </a:rPr>
              <a:t>63 </a:t>
            </a:r>
            <a:r>
              <a:rPr lang="en-US" sz="7000" dirty="0" err="1">
                <a:solidFill>
                  <a:srgbClr val="03D100"/>
                </a:solidFill>
                <a:latin typeface="Open Sans 1 Bold"/>
              </a:rPr>
              <a:t>milhões</a:t>
            </a:r>
            <a:r>
              <a:rPr lang="en-US" sz="7000" dirty="0">
                <a:solidFill>
                  <a:srgbClr val="03D100"/>
                </a:solidFill>
                <a:latin typeface="Open Sans 1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18961" y="5079799"/>
            <a:ext cx="5436882" cy="42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64"/>
              </a:lnSpc>
            </a:pPr>
            <a:r>
              <a:rPr lang="en-US" sz="2546" dirty="0">
                <a:solidFill>
                  <a:srgbClr val="03D100"/>
                </a:solidFill>
                <a:latin typeface="Open Sans 1 Bold"/>
              </a:rPr>
              <a:t>DE BRASILEIROS BENEFICIADOS</a:t>
            </a:r>
          </a:p>
        </p:txBody>
      </p:sp>
    </p:spTree>
    <p:extLst>
      <p:ext uri="{BB962C8B-B14F-4D97-AF65-F5344CB8AC3E}">
        <p14:creationId xmlns:p14="http://schemas.microsoft.com/office/powerpoint/2010/main" val="3060474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78725" y="6553278"/>
            <a:ext cx="8649335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u="sng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</a:rPr>
              <a:t>https://</a:t>
            </a:r>
            <a:r>
              <a:rPr sz="1400" u="sng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2"/>
              </a:rPr>
              <a:t>www.in.gov.br/en/web/dou/-/portaria-interministerial-ms/mec-n-604-de-16-de-maio-de-2023-483958798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426C66-9149-AA58-BCBB-F57591BA787B}"/>
              </a:ext>
            </a:extLst>
          </p:cNvPr>
          <p:cNvSpPr txBox="1"/>
          <p:nvPr/>
        </p:nvSpPr>
        <p:spPr>
          <a:xfrm>
            <a:off x="588331" y="353704"/>
            <a:ext cx="920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do cumprimento da carga horária de atividades no PMMB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Frequência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2FEFC21-1542-8A09-8D95-16809DD969AD}"/>
              </a:ext>
            </a:extLst>
          </p:cNvPr>
          <p:cNvSpPr txBox="1">
            <a:spLocks/>
          </p:cNvSpPr>
          <p:nvPr/>
        </p:nvSpPr>
        <p:spPr>
          <a:xfrm>
            <a:off x="182800" y="2075071"/>
            <a:ext cx="6623579" cy="4983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349250" marR="6350" indent="-336550" algn="just">
              <a:lnSpc>
                <a:spcPct val="150000"/>
              </a:lnSpc>
              <a:spcBef>
                <a:spcPts val="180"/>
              </a:spcBef>
              <a:spcAft>
                <a:spcPts val="1200"/>
              </a:spcAft>
              <a:buClr>
                <a:srgbClr val="183EFF"/>
              </a:buClr>
              <a:buChar char="●"/>
              <a:tabLst>
                <a:tab pos="348615" algn="l"/>
                <a:tab pos="349250" algn="l"/>
              </a:tabLst>
            </a:pPr>
            <a:r>
              <a:rPr lang="pt-BR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Folha</a:t>
            </a:r>
            <a:r>
              <a:rPr lang="pt-BR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ponto</a:t>
            </a:r>
            <a:r>
              <a:rPr lang="pt-BR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pt-BR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lang="pt-BR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biométrico</a:t>
            </a:r>
            <a:r>
              <a:rPr lang="pt-BR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157E526-98ED-7562-9910-C49F6EC24C5B}"/>
              </a:ext>
            </a:extLst>
          </p:cNvPr>
          <p:cNvSpPr txBox="1"/>
          <p:nvPr/>
        </p:nvSpPr>
        <p:spPr>
          <a:xfrm>
            <a:off x="300787" y="2953421"/>
            <a:ext cx="5370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Compete a cada município definir a forma de controle e comprovação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 cumprimento da CH a  ser desenvolvida pelo médico participante nas atividades de ensino-serviço;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4683252-F224-019D-89C9-11DE65167CD2}"/>
              </a:ext>
            </a:extLst>
          </p:cNvPr>
          <p:cNvSpPr txBox="1"/>
          <p:nvPr/>
        </p:nvSpPr>
        <p:spPr>
          <a:xfrm>
            <a:off x="450597" y="4926220"/>
            <a:ext cx="11290806" cy="15240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Art. 27. Parágrafo único. Para fins do disposto no inciso VII, </a:t>
            </a:r>
            <a:r>
              <a:rPr lang="pt-BR" sz="1600" b="1">
                <a:latin typeface="Arial" panose="020B0604020202020204" pitchFamily="34" charset="0"/>
                <a:cs typeface="Arial" panose="020B0604020202020204" pitchFamily="34" charset="0"/>
              </a:rPr>
              <a:t>é obrigação do médico  participante permitir o seu cadastro e realizar as atividades de controle de  frequência, conforme horário de funcionamento da Unidade Básica de  Saúde - UBS à qual esteja vinculado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, em que exercerá as atividades de  integração ensino-serviço, </a:t>
            </a:r>
            <a:r>
              <a:rPr lang="pt-BR" sz="1600" b="1">
                <a:latin typeface="Arial" panose="020B0604020202020204" pitchFamily="34" charset="0"/>
                <a:cs typeface="Arial" panose="020B0604020202020204" pitchFamily="34" charset="0"/>
              </a:rPr>
              <a:t>sendo a não observância a essa obrigação  considerada descumprimento de deveres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Clock In GIFs | Tenor">
            <a:extLst>
              <a:ext uri="{FF2B5EF4-FFF2-40B4-BE49-F238E27FC236}">
                <a16:creationId xmlns:a16="http://schemas.microsoft.com/office/drawing/2014/main" id="{5525DC10-DCAC-6868-5C1F-324C803B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86" y="1656442"/>
            <a:ext cx="4118535" cy="307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473;g1e3fb2c1bb9_0_108" descr="Logotipo, nome da empresa&#10;&#10;Descrição gerada automaticamente">
            <a:extLst>
              <a:ext uri="{FF2B5EF4-FFF2-40B4-BE49-F238E27FC236}">
                <a16:creationId xmlns:a16="http://schemas.microsoft.com/office/drawing/2014/main" id="{03E5392E-086A-7736-4D8C-6A5FF6F2AE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5770" y="971969"/>
            <a:ext cx="1255633" cy="53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46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9757" y="665490"/>
            <a:ext cx="4074289" cy="1326381"/>
          </a:xfrm>
        </p:spPr>
        <p:txBody>
          <a:bodyPr>
            <a:normAutofit fontScale="90000"/>
          </a:bodyPr>
          <a:lstStyle/>
          <a:p>
            <a:r>
              <a:rPr lang="da-DK" sz="4000" dirty="0" err="1">
                <a:latin typeface="Montserrat ExtraBold" panose="00000900000000000000" pitchFamily="2" charset="0"/>
              </a:rPr>
              <a:t>Carga</a:t>
            </a:r>
            <a:r>
              <a:rPr lang="da-DK" sz="4000" dirty="0">
                <a:latin typeface="Montserrat ExtraBold" panose="00000900000000000000" pitchFamily="2" charset="0"/>
              </a:rPr>
              <a:t> </a:t>
            </a:r>
            <a:r>
              <a:rPr lang="da-DK" sz="4000" dirty="0" err="1">
                <a:latin typeface="Montserrat ExtraBold" panose="00000900000000000000" pitchFamily="2" charset="0"/>
              </a:rPr>
              <a:t>horária</a:t>
            </a:r>
            <a:r>
              <a:rPr lang="da-DK" sz="4000" dirty="0">
                <a:latin typeface="Montserrat ExtraBold" panose="00000900000000000000" pitchFamily="2" charset="0"/>
              </a:rPr>
              <a:t>, </a:t>
            </a:r>
            <a:r>
              <a:rPr lang="da-DK" sz="4000" dirty="0" err="1">
                <a:latin typeface="Montserrat ExtraBold" panose="00000900000000000000" pitchFamily="2" charset="0"/>
              </a:rPr>
              <a:t>como</a:t>
            </a:r>
            <a:r>
              <a:rPr lang="da-DK" sz="4000" dirty="0">
                <a:latin typeface="Montserrat ExtraBold" panose="00000900000000000000" pitchFamily="2" charset="0"/>
              </a:rPr>
              <a:t> </a:t>
            </a:r>
            <a:r>
              <a:rPr lang="da-DK" sz="4000" dirty="0" err="1">
                <a:latin typeface="Montserrat ExtraBold" panose="00000900000000000000" pitchFamily="2" charset="0"/>
              </a:rPr>
              <a:t>deve</a:t>
            </a:r>
            <a:r>
              <a:rPr lang="da-DK" sz="4000" dirty="0">
                <a:latin typeface="Montserrat ExtraBold" panose="00000900000000000000" pitchFamily="2" charset="0"/>
              </a:rPr>
              <a:t> ser </a:t>
            </a:r>
            <a:r>
              <a:rPr lang="da-DK" sz="4000" dirty="0" err="1">
                <a:latin typeface="Montserrat ExtraBold" panose="00000900000000000000" pitchFamily="2" charset="0"/>
              </a:rPr>
              <a:t>distribuída</a:t>
            </a:r>
            <a:r>
              <a:rPr lang="da-DK" sz="4000" dirty="0">
                <a:latin typeface="Montserrat ExtraBold" panose="00000900000000000000" pitchFamily="2" charset="0"/>
              </a:rPr>
              <a:t>?</a:t>
            </a:r>
            <a:endParaRPr lang="pt-BR" sz="4000" dirty="0">
              <a:latin typeface="Montserrat ExtraBold" panose="00000900000000000000" pitchFamily="2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3139132" y="4132280"/>
            <a:ext cx="3332785" cy="385454"/>
          </a:xfrm>
        </p:spPr>
        <p:txBody>
          <a:bodyPr/>
          <a:lstStyle/>
          <a:p>
            <a:r>
              <a:rPr lang="da-DK" sz="1800" dirty="0" err="1">
                <a:latin typeface="Montserrat ExtraBold" panose="00000900000000000000" pitchFamily="2" charset="0"/>
              </a:rPr>
              <a:t>Novos</a:t>
            </a:r>
            <a:r>
              <a:rPr lang="da-DK" sz="1800" dirty="0">
                <a:latin typeface="Montserrat ExtraBold" panose="00000900000000000000" pitchFamily="2" charset="0"/>
              </a:rPr>
              <a:t> </a:t>
            </a:r>
            <a:r>
              <a:rPr lang="da-DK" sz="1800" dirty="0" err="1">
                <a:latin typeface="Montserrat ExtraBold" panose="00000900000000000000" pitchFamily="2" charset="0"/>
              </a:rPr>
              <a:t>ciclos</a:t>
            </a:r>
            <a:endParaRPr lang="pt-BR" sz="1800" dirty="0">
              <a:latin typeface="Montserrat ExtraBold" panose="00000900000000000000" pitchFamily="2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3191178" y="4517734"/>
            <a:ext cx="3238501" cy="1581681"/>
          </a:xfrm>
        </p:spPr>
        <p:txBody>
          <a:bodyPr/>
          <a:lstStyle/>
          <a:p>
            <a:r>
              <a:rPr lang="pt-BR" sz="2400" dirty="0">
                <a:solidFill>
                  <a:srgbClr val="2E342F"/>
                </a:solidFill>
                <a:latin typeface="open_sansregular"/>
              </a:rPr>
              <a:t>44h semanais, sendo 36h de atividades assistenciais e 8h de estudo</a:t>
            </a:r>
            <a:endParaRPr lang="pt-BR" sz="240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6581834" y="2843923"/>
            <a:ext cx="3238501" cy="895350"/>
          </a:xfrm>
        </p:spPr>
        <p:txBody>
          <a:bodyPr/>
          <a:lstStyle/>
          <a:p>
            <a:r>
              <a:rPr lang="pt-BR" sz="2400" b="0" i="0" dirty="0">
                <a:solidFill>
                  <a:srgbClr val="2E342F"/>
                </a:solidFill>
                <a:effectLst/>
                <a:latin typeface="open_sansregular"/>
              </a:rPr>
              <a:t>40h semanais, sendo 32h de atividades assistenciais e 8h de estudo</a:t>
            </a:r>
            <a:endParaRPr lang="pt-BR" sz="2400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5398B627-C9A8-9978-66CB-55CD44727E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43847" y="2086019"/>
            <a:ext cx="3332784" cy="385454"/>
          </a:xfrm>
        </p:spPr>
        <p:txBody>
          <a:bodyPr/>
          <a:lstStyle/>
          <a:p>
            <a:r>
              <a:rPr lang="da-DK" sz="2000" dirty="0" err="1">
                <a:latin typeface="Montserrat ExtraBold" panose="00000900000000000000" pitchFamily="2" charset="0"/>
              </a:rPr>
              <a:t>Ciclos</a:t>
            </a:r>
            <a:r>
              <a:rPr lang="da-DK" sz="2000" dirty="0">
                <a:latin typeface="Montserrat ExtraBold" panose="00000900000000000000" pitchFamily="2" charset="0"/>
              </a:rPr>
              <a:t> </a:t>
            </a:r>
            <a:r>
              <a:rPr lang="da-DK" sz="2000" dirty="0" err="1">
                <a:latin typeface="Montserrat ExtraBold" panose="00000900000000000000" pitchFamily="2" charset="0"/>
              </a:rPr>
              <a:t>anteriores</a:t>
            </a:r>
            <a:r>
              <a:rPr lang="da-DK" sz="2000" dirty="0">
                <a:latin typeface="Montserrat ExtraBold" panose="00000900000000000000" pitchFamily="2" charset="0"/>
              </a:rPr>
              <a:t> </a:t>
            </a:r>
          </a:p>
          <a:p>
            <a:r>
              <a:rPr lang="da-DK" sz="2000" dirty="0">
                <a:latin typeface="Montserrat ExtraBold" panose="00000900000000000000" pitchFamily="2" charset="0"/>
              </a:rPr>
              <a:t>(16º, 17º, 20º, 23º e 24º)</a:t>
            </a:r>
            <a:endParaRPr lang="pt-BR" sz="2000" dirty="0">
              <a:latin typeface="Montserrat ExtraBold" panose="00000900000000000000" pitchFamily="2" charset="0"/>
            </a:endParaRPr>
          </a:p>
        </p:txBody>
      </p:sp>
      <p:grpSp>
        <p:nvGrpSpPr>
          <p:cNvPr id="25" name="Group 61">
            <a:extLst>
              <a:ext uri="{FF2B5EF4-FFF2-40B4-BE49-F238E27FC236}">
                <a16:creationId xmlns:a16="http://schemas.microsoft.com/office/drawing/2014/main" id="{19B32AAB-8F28-BF20-75E4-315AED14A9E7}"/>
              </a:ext>
            </a:extLst>
          </p:cNvPr>
          <p:cNvGrpSpPr>
            <a:grpSpLocks/>
          </p:cNvGrpSpPr>
          <p:nvPr/>
        </p:nvGrpSpPr>
        <p:grpSpPr bwMode="auto">
          <a:xfrm>
            <a:off x="7979062" y="1274039"/>
            <a:ext cx="444045" cy="641398"/>
            <a:chOff x="0" y="0"/>
            <a:chExt cx="1143001" cy="1651000"/>
          </a:xfrm>
          <a:solidFill>
            <a:srgbClr val="03CF00"/>
          </a:solidFill>
        </p:grpSpPr>
        <p:sp>
          <p:nvSpPr>
            <p:cNvPr id="26" name="AutoShape 62">
              <a:extLst>
                <a:ext uri="{FF2B5EF4-FFF2-40B4-BE49-F238E27FC236}">
                  <a16:creationId xmlns:a16="http://schemas.microsoft.com/office/drawing/2014/main" id="{A323A03E-D5F0-EEBA-ABF1-AFF0A3789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43001" cy="1651000"/>
            </a:xfrm>
            <a:custGeom>
              <a:avLst/>
              <a:gdLst>
                <a:gd name="T0" fmla="*/ 571501 w 21600"/>
                <a:gd name="T1" fmla="*/ 825500 h 21600"/>
                <a:gd name="T2" fmla="*/ 571501 w 21600"/>
                <a:gd name="T3" fmla="*/ 825500 h 21600"/>
                <a:gd name="T4" fmla="*/ 571501 w 21600"/>
                <a:gd name="T5" fmla="*/ 825500 h 21600"/>
                <a:gd name="T6" fmla="*/ 571501 w 21600"/>
                <a:gd name="T7" fmla="*/ 8255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599"/>
                    <a:pt x="2945" y="21599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7" name="AutoShape 63">
              <a:extLst>
                <a:ext uri="{FF2B5EF4-FFF2-40B4-BE49-F238E27FC236}">
                  <a16:creationId xmlns:a16="http://schemas.microsoft.com/office/drawing/2014/main" id="{D5507EFE-4721-5137-C711-767CB4B7F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3" y="153988"/>
              <a:ext cx="206375" cy="52387"/>
            </a:xfrm>
            <a:custGeom>
              <a:avLst/>
              <a:gdLst>
                <a:gd name="T0" fmla="*/ 103188 w 21600"/>
                <a:gd name="T1" fmla="*/ 26194 h 21600"/>
                <a:gd name="T2" fmla="*/ 103188 w 21600"/>
                <a:gd name="T3" fmla="*/ 26194 h 21600"/>
                <a:gd name="T4" fmla="*/ 103188 w 21600"/>
                <a:gd name="T5" fmla="*/ 26194 h 21600"/>
                <a:gd name="T6" fmla="*/ 103188 w 21600"/>
                <a:gd name="T7" fmla="*/ 261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0800"/>
                  </a:moveTo>
                  <a:cubicBezTo>
                    <a:pt x="21599" y="16758"/>
                    <a:pt x="20387" y="21599"/>
                    <a:pt x="18899" y="21599"/>
                  </a:cubicBezTo>
                  <a:lnTo>
                    <a:pt x="2700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700" y="0"/>
                  </a:cubicBezTo>
                  <a:lnTo>
                    <a:pt x="18899" y="0"/>
                  </a:lnTo>
                  <a:cubicBezTo>
                    <a:pt x="20387" y="0"/>
                    <a:pt x="21599" y="4841"/>
                    <a:pt x="21599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28" name="AutoShape 64">
              <a:extLst>
                <a:ext uri="{FF2B5EF4-FFF2-40B4-BE49-F238E27FC236}">
                  <a16:creationId xmlns:a16="http://schemas.microsoft.com/office/drawing/2014/main" id="{379AC8FC-5CEC-18EC-9406-931BB281B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1444625"/>
              <a:ext cx="104775" cy="50800"/>
            </a:xfrm>
            <a:custGeom>
              <a:avLst/>
              <a:gdLst>
                <a:gd name="T0" fmla="*/ 52388 w 21600"/>
                <a:gd name="T1" fmla="*/ 25400 h 21600"/>
                <a:gd name="T2" fmla="*/ 52388 w 21600"/>
                <a:gd name="T3" fmla="*/ 25400 h 21600"/>
                <a:gd name="T4" fmla="*/ 52388 w 21600"/>
                <a:gd name="T5" fmla="*/ 25400 h 21600"/>
                <a:gd name="T6" fmla="*/ 52388 w 21600"/>
                <a:gd name="T7" fmla="*/ 254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0800"/>
                  </a:moveTo>
                  <a:cubicBezTo>
                    <a:pt x="21599" y="16769"/>
                    <a:pt x="19174" y="21599"/>
                    <a:pt x="16200" y="21599"/>
                  </a:cubicBezTo>
                  <a:lnTo>
                    <a:pt x="5400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400" y="0"/>
                  </a:cubicBezTo>
                  <a:lnTo>
                    <a:pt x="16200" y="0"/>
                  </a:lnTo>
                  <a:cubicBezTo>
                    <a:pt x="19174" y="0"/>
                    <a:pt x="21599" y="4830"/>
                    <a:pt x="21599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</p:grpSp>
      <p:sp>
        <p:nvSpPr>
          <p:cNvPr id="29" name="AutoShape 28">
            <a:extLst>
              <a:ext uri="{FF2B5EF4-FFF2-40B4-BE49-F238E27FC236}">
                <a16:creationId xmlns:a16="http://schemas.microsoft.com/office/drawing/2014/main" id="{C337ED08-3694-6D71-4ADB-349850FBD720}"/>
              </a:ext>
            </a:extLst>
          </p:cNvPr>
          <p:cNvSpPr>
            <a:spLocks/>
          </p:cNvSpPr>
          <p:nvPr/>
        </p:nvSpPr>
        <p:spPr bwMode="auto">
          <a:xfrm>
            <a:off x="4508532" y="3279789"/>
            <a:ext cx="593986" cy="593986"/>
          </a:xfrm>
          <a:custGeom>
            <a:avLst/>
            <a:gdLst>
              <a:gd name="T0" fmla="*/ 438944 w 21600"/>
              <a:gd name="T1" fmla="*/ 438944 h 21600"/>
              <a:gd name="T2" fmla="*/ 438944 w 21600"/>
              <a:gd name="T3" fmla="*/ 438944 h 21600"/>
              <a:gd name="T4" fmla="*/ 438944 w 21600"/>
              <a:gd name="T5" fmla="*/ 438944 h 21600"/>
              <a:gd name="T6" fmla="*/ 438944 w 21600"/>
              <a:gd name="T7" fmla="*/ 43894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1"/>
                  <a:pt x="13809" y="12824"/>
                </a:cubicBezTo>
                <a:lnTo>
                  <a:pt x="15524" y="12824"/>
                </a:lnTo>
                <a:cubicBezTo>
                  <a:pt x="17038" y="12824"/>
                  <a:pt x="18225" y="11343"/>
                  <a:pt x="18225" y="9450"/>
                </a:cubicBezTo>
                <a:cubicBezTo>
                  <a:pt x="18225" y="7558"/>
                  <a:pt x="17038" y="6074"/>
                  <a:pt x="15524" y="6074"/>
                </a:cubicBezTo>
                <a:lnTo>
                  <a:pt x="13809" y="6074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50" y="4976"/>
                  <a:pt x="20250" y="9450"/>
                </a:cubicBezTo>
                <a:cubicBezTo>
                  <a:pt x="20250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4"/>
                </a:lnTo>
                <a:cubicBezTo>
                  <a:pt x="8028" y="11474"/>
                  <a:pt x="7424" y="10569"/>
                  <a:pt x="7424" y="9450"/>
                </a:cubicBezTo>
                <a:cubicBezTo>
                  <a:pt x="7424" y="8332"/>
                  <a:pt x="8028" y="7424"/>
                  <a:pt x="8774" y="7424"/>
                </a:cubicBezTo>
                <a:lnTo>
                  <a:pt x="8926" y="7424"/>
                </a:lnTo>
                <a:cubicBezTo>
                  <a:pt x="10200" y="7424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50"/>
                </a:moveTo>
                <a:lnTo>
                  <a:pt x="5396" y="20250"/>
                </a:lnTo>
                <a:lnTo>
                  <a:pt x="5396" y="14174"/>
                </a:lnTo>
                <a:cubicBezTo>
                  <a:pt x="5396" y="13683"/>
                  <a:pt x="5264" y="13223"/>
                  <a:pt x="5033" y="12824"/>
                </a:cubicBezTo>
                <a:lnTo>
                  <a:pt x="5505" y="12824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499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50"/>
                  <a:pt x="8096" y="20250"/>
                </a:cubicBezTo>
                <a:close/>
                <a:moveTo>
                  <a:pt x="1350" y="9450"/>
                </a:moveTo>
                <a:cubicBezTo>
                  <a:pt x="1350" y="8332"/>
                  <a:pt x="1953" y="7424"/>
                  <a:pt x="2700" y="7424"/>
                </a:cubicBezTo>
                <a:lnTo>
                  <a:pt x="7434" y="7424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4"/>
                </a:cubicBezTo>
                <a:lnTo>
                  <a:pt x="2700" y="11474"/>
                </a:lnTo>
                <a:cubicBezTo>
                  <a:pt x="1953" y="11474"/>
                  <a:pt x="1350" y="10569"/>
                  <a:pt x="1350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4"/>
                </a:cubicBezTo>
                <a:lnTo>
                  <a:pt x="15524" y="7424"/>
                </a:lnTo>
                <a:cubicBezTo>
                  <a:pt x="16269" y="7424"/>
                  <a:pt x="16874" y="8332"/>
                  <a:pt x="16874" y="9450"/>
                </a:cubicBezTo>
                <a:cubicBezTo>
                  <a:pt x="16874" y="10569"/>
                  <a:pt x="16269" y="11474"/>
                  <a:pt x="15524" y="11474"/>
                </a:cubicBezTo>
                <a:lnTo>
                  <a:pt x="13610" y="11474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4"/>
                  <a:pt x="8926" y="6074"/>
                </a:cubicBezTo>
                <a:lnTo>
                  <a:pt x="8479" y="6074"/>
                </a:lnTo>
                <a:lnTo>
                  <a:pt x="5505" y="6074"/>
                </a:lnTo>
                <a:lnTo>
                  <a:pt x="2700" y="6074"/>
                </a:lnTo>
                <a:cubicBezTo>
                  <a:pt x="1185" y="6074"/>
                  <a:pt x="0" y="7558"/>
                  <a:pt x="0" y="9450"/>
                </a:cubicBezTo>
                <a:cubicBezTo>
                  <a:pt x="0" y="11343"/>
                  <a:pt x="1185" y="12824"/>
                  <a:pt x="2700" y="12824"/>
                </a:cubicBezTo>
                <a:cubicBezTo>
                  <a:pt x="3443" y="12827"/>
                  <a:pt x="4046" y="13430"/>
                  <a:pt x="4046" y="14174"/>
                </a:cubicBezTo>
                <a:lnTo>
                  <a:pt x="4046" y="20250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50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499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599" y="14145"/>
                  <a:pt x="21599" y="9450"/>
                </a:cubicBezTo>
                <a:cubicBezTo>
                  <a:pt x="21599" y="4754"/>
                  <a:pt x="19977" y="0"/>
                  <a:pt x="16874" y="0"/>
                </a:cubicBezTo>
              </a:path>
            </a:pathLst>
          </a:custGeom>
          <a:solidFill>
            <a:srgbClr val="03CF00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pt-B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D3E7E16-F01E-8025-A2D9-6AB8E55A6EFF}"/>
              </a:ext>
            </a:extLst>
          </p:cNvPr>
          <p:cNvSpPr/>
          <p:nvPr/>
        </p:nvSpPr>
        <p:spPr>
          <a:xfrm rot="4500000">
            <a:off x="6189720" y="644548"/>
            <a:ext cx="4022729" cy="4022729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81FDADFC-D7EA-D62A-7E94-1AD389AB2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5" y="5324353"/>
            <a:ext cx="304605" cy="106200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EB1036A-91BE-27F3-A505-3D0573ECC81D}"/>
              </a:ext>
            </a:extLst>
          </p:cNvPr>
          <p:cNvSpPr/>
          <p:nvPr/>
        </p:nvSpPr>
        <p:spPr>
          <a:xfrm rot="4500000">
            <a:off x="2794161" y="2564162"/>
            <a:ext cx="4022729" cy="4022729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013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>
          <a:extLst>
            <a:ext uri="{FF2B5EF4-FFF2-40B4-BE49-F238E27FC236}">
              <a16:creationId xmlns:a16="http://schemas.microsoft.com/office/drawing/2014/main" id="{3FA6F819-D53C-2CF9-D5CA-AF40939C6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998e8f9e89_0_55">
            <a:extLst>
              <a:ext uri="{FF2B5EF4-FFF2-40B4-BE49-F238E27FC236}">
                <a16:creationId xmlns:a16="http://schemas.microsoft.com/office/drawing/2014/main" id="{9301CEB5-FCD4-655D-50C0-8B1926E21D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sp>
        <p:nvSpPr>
          <p:cNvPr id="635" name="Google Shape;635;g2998e8f9e89_0_55">
            <a:extLst>
              <a:ext uri="{FF2B5EF4-FFF2-40B4-BE49-F238E27FC236}">
                <a16:creationId xmlns:a16="http://schemas.microsoft.com/office/drawing/2014/main" id="{2FC473E0-2F34-F8D3-8B0C-A59D31B4A3DB}"/>
              </a:ext>
            </a:extLst>
          </p:cNvPr>
          <p:cNvSpPr txBox="1"/>
          <p:nvPr/>
        </p:nvSpPr>
        <p:spPr>
          <a:xfrm>
            <a:off x="-1023739" y="333751"/>
            <a:ext cx="12192000" cy="772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Médicos Formados no Exterior</a:t>
            </a:r>
          </a:p>
        </p:txBody>
      </p:sp>
      <p:sp>
        <p:nvSpPr>
          <p:cNvPr id="636" name="Google Shape;636;g2998e8f9e89_0_55">
            <a:extLst>
              <a:ext uri="{FF2B5EF4-FFF2-40B4-BE49-F238E27FC236}">
                <a16:creationId xmlns:a16="http://schemas.microsoft.com/office/drawing/2014/main" id="{87E5E407-B88E-6596-5337-C935C9E5EFF2}"/>
              </a:ext>
            </a:extLst>
          </p:cNvPr>
          <p:cNvSpPr txBox="1"/>
          <p:nvPr/>
        </p:nvSpPr>
        <p:spPr>
          <a:xfrm>
            <a:off x="696250" y="1676400"/>
            <a:ext cx="9104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</a:rPr>
              <a:t>Médicos do PMMB formados no exterior (RMS) que ainda </a:t>
            </a:r>
            <a:r>
              <a:rPr lang="pt-BR" sz="2000" b="1"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</a:rPr>
              <a:t>possuem o CRM, só podem atuar na equipe de saúde da família do município de lotação.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u="sng">
                <a:latin typeface="Arial" panose="020B0604020202020204" pitchFamily="34" charset="0"/>
                <a:cs typeface="Arial" panose="020B0604020202020204" pitchFamily="34" charset="0"/>
              </a:rPr>
              <a:t>Não podem atuar em UPA e hospitais do município,  o que caracteriza exercício ilegal da profissão.</a:t>
            </a:r>
            <a:endParaRPr sz="20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</a:rPr>
              <a:t>É responsabilidade do contratante fazer a verificação de toda a documentação do médico para a inserção no CNES.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</a:rPr>
              <a:t>CFM - site: </a:t>
            </a:r>
            <a:r>
              <a:rPr lang="pt-BR" sz="2000" u="sng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https://portal.cfm.org.br/busca-medicos/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7" name="Google Shape;637;g2998e8f9e89_0_55">
            <a:extLst>
              <a:ext uri="{FF2B5EF4-FFF2-40B4-BE49-F238E27FC236}">
                <a16:creationId xmlns:a16="http://schemas.microsoft.com/office/drawing/2014/main" id="{8D2A77C1-1471-5A93-6174-AE2CEAAA7A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7242" y="1232176"/>
            <a:ext cx="1231033" cy="6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ço Reservado para Imagem 8">
            <a:extLst>
              <a:ext uri="{FF2B5EF4-FFF2-40B4-BE49-F238E27FC236}">
                <a16:creationId xmlns:a16="http://schemas.microsoft.com/office/drawing/2014/main" id="{4EAB60F9-9D60-FEE1-F7CA-FC81B3C9FB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r="46551"/>
          <a:stretch/>
        </p:blipFill>
        <p:spPr>
          <a:xfrm>
            <a:off x="8670866" y="3930443"/>
            <a:ext cx="3078681" cy="28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845456" y="185977"/>
            <a:ext cx="4534140" cy="3476625"/>
          </a:xfrm>
        </p:spPr>
        <p:txBody>
          <a:bodyPr/>
          <a:lstStyle/>
          <a:p>
            <a:r>
              <a:rPr lang="pt-BR" sz="2800" dirty="0">
                <a:latin typeface="Montserrat ExtraBold" panose="00000900000000000000" pitchFamily="2" charset="0"/>
              </a:rPr>
              <a:t>Quais penalidades o médico está sujeito, pela lei? 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845456" y="1742971"/>
            <a:ext cx="3886200" cy="3967873"/>
          </a:xfrm>
        </p:spPr>
        <p:txBody>
          <a:bodyPr/>
          <a:lstStyle/>
          <a:p>
            <a:pPr marL="0" marR="0" lvl="0" indent="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Art. 26. O descumprimento das condições, atribuições, deveres e incursão nas vedações previstas no Projeto sujeitará o médico participante às seguintes penalidades, aplicáveis isoladas ou cumulativamente: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b="1" i="0" u="none" strike="noStrike" cap="none" dirty="0" err="1">
                <a:solidFill>
                  <a:schemeClr val="tx1"/>
                </a:solidFill>
                <a:ea typeface="Arial"/>
                <a:cs typeface="Arial"/>
                <a:sym typeface="Arial"/>
              </a:rPr>
              <a:t>I</a:t>
            </a:r>
            <a:r>
              <a:rPr lang="pt-BR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 - advertência</a:t>
            </a:r>
            <a:r>
              <a:rPr lang="pt-BR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;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II - suspensão</a:t>
            </a:r>
            <a:r>
              <a:rPr lang="pt-BR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; e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III - desligamento do Projeto</a:t>
            </a:r>
            <a:r>
              <a:rPr lang="pt-BR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, com cancelamento do RMS</a:t>
            </a:r>
            <a:endParaRPr lang="pt-BR" dirty="0"/>
          </a:p>
        </p:txBody>
      </p:sp>
      <p:pic>
        <p:nvPicPr>
          <p:cNvPr id="2" name="Espaço Reservado para Imagem 8">
            <a:extLst>
              <a:ext uri="{FF2B5EF4-FFF2-40B4-BE49-F238E27FC236}">
                <a16:creationId xmlns:a16="http://schemas.microsoft.com/office/drawing/2014/main" id="{02170E9B-6284-1B10-2AA9-81E0192C1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r="4655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30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D476C-5AA2-E0B5-2DB7-5719F056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76586AE-C54C-502C-4660-82765E1BB2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083" y="342208"/>
            <a:ext cx="980715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3200" spc="9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ocorre o  desligamento do médico do PMMB?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B1532D7-7F6B-6CE3-E757-BA0A4E980B50}"/>
              </a:ext>
            </a:extLst>
          </p:cNvPr>
          <p:cNvSpPr txBox="1"/>
          <p:nvPr/>
        </p:nvSpPr>
        <p:spPr>
          <a:xfrm>
            <a:off x="349196" y="1505094"/>
            <a:ext cx="11493608" cy="11067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39370" rIns="0" bIns="0" rtlCol="0">
            <a:spAutoFit/>
          </a:bodyPr>
          <a:lstStyle/>
          <a:p>
            <a:pPr marR="300990" algn="just">
              <a:lnSpc>
                <a:spcPct val="150000"/>
              </a:lnSpc>
              <a:spcBef>
                <a:spcPts val="310"/>
              </a:spcBef>
            </a:pP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ENCERRAMENTO DAS  ATIVIDADES:</a:t>
            </a:r>
            <a:r>
              <a:rPr lang="pt-BR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término do prazo de 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vigência do ciclo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, e  no caso de prorrogação,  término do período prorrogado,  sendo responsabilidade do  médico e da gestão  municipal/DSEI  acompanharem a data para  interrupção das atividades.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DBC4F3DF-70FA-5493-B0EC-4FE7B0122A17}"/>
              </a:ext>
            </a:extLst>
          </p:cNvPr>
          <p:cNvSpPr txBox="1"/>
          <p:nvPr/>
        </p:nvSpPr>
        <p:spPr>
          <a:xfrm>
            <a:off x="4267721" y="2840318"/>
            <a:ext cx="7458936" cy="22115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36195" rIns="0" bIns="0" rtlCol="0">
            <a:spAutoFit/>
          </a:bodyPr>
          <a:lstStyle/>
          <a:p>
            <a:pPr marR="1050290" algn="just">
              <a:lnSpc>
                <a:spcPct val="150000"/>
              </a:lnSpc>
              <a:spcBef>
                <a:spcPts val="285"/>
              </a:spcBef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DESLIGAMENTO  VOLUNTÁRIO: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médico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queira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desligar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 antes do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término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deverá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solicitar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desligamento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SGP.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Na 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hipótese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desligamento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voluntário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prazo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inferior a 180  (cento 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oitenta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poderá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ser 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exigida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médico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participante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a 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restituição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recebidos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 para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ajuda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custo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passagens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aéreas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acrescidos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atualização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monetária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(*residencia medica)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39218AE-C028-2B05-711C-40ED4665C678}"/>
              </a:ext>
            </a:extLst>
          </p:cNvPr>
          <p:cNvSpPr txBox="1"/>
          <p:nvPr/>
        </p:nvSpPr>
        <p:spPr>
          <a:xfrm>
            <a:off x="195226" y="5155293"/>
            <a:ext cx="7458936" cy="15286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>
                <a:latin typeface="Arial" panose="020B0604020202020204" pitchFamily="34" charset="0"/>
                <a:cs typeface="Arial" panose="020B0604020202020204" pitchFamily="34" charset="0"/>
              </a:rPr>
              <a:t>DESLIGAMENTO  ADMINISTRATIVO: 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casos de descumprimentos  como abandono do Projeto,  faltas, condutas clínicas  inadequadas e demais condutas  disciplinares, que ensejam a  aplicação da penalidade de  desligamento administrativo ao  médico.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3E2A9BD-6B5D-A386-9035-279FC8D85811}"/>
              </a:ext>
            </a:extLst>
          </p:cNvPr>
          <p:cNvSpPr txBox="1"/>
          <p:nvPr/>
        </p:nvSpPr>
        <p:spPr>
          <a:xfrm>
            <a:off x="8072892" y="5429817"/>
            <a:ext cx="250861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600" b="1"/>
              <a:t>AVALIAÇÃO ANUAL INSATISFATÓRIA</a:t>
            </a:r>
          </a:p>
        </p:txBody>
      </p:sp>
      <p:pic>
        <p:nvPicPr>
          <p:cNvPr id="12290" name="Picture 2" descr="Quebra de contrato | Vetor Premium">
            <a:extLst>
              <a:ext uri="{FF2B5EF4-FFF2-40B4-BE49-F238E27FC236}">
                <a16:creationId xmlns:a16="http://schemas.microsoft.com/office/drawing/2014/main" id="{A0F07454-DD3D-3BBA-0972-487810E0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4" y="2942160"/>
            <a:ext cx="2545236" cy="20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👎🏼 Polegar Para Baixo: Pele Morena Clara Emoji">
            <a:extLst>
              <a:ext uri="{FF2B5EF4-FFF2-40B4-BE49-F238E27FC236}">
                <a16:creationId xmlns:a16="http://schemas.microsoft.com/office/drawing/2014/main" id="{6DA92AC5-8C6E-494A-4327-34EC0647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149" y="5184926"/>
            <a:ext cx="1528625" cy="15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626;g2998e8f9e89_0_65">
            <a:extLst>
              <a:ext uri="{FF2B5EF4-FFF2-40B4-BE49-F238E27FC236}">
                <a16:creationId xmlns:a16="http://schemas.microsoft.com/office/drawing/2014/main" id="{95F6735A-2DC2-BE0B-4119-94EF319CD7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8149" y="1008683"/>
            <a:ext cx="1070075" cy="382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8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>
          <a:extLst>
            <a:ext uri="{FF2B5EF4-FFF2-40B4-BE49-F238E27FC236}">
              <a16:creationId xmlns:a16="http://schemas.microsoft.com/office/drawing/2014/main" id="{2D0B34A0-3306-CF1C-5DE5-7CA8EA6DD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998e8f9e89_0_65">
            <a:extLst>
              <a:ext uri="{FF2B5EF4-FFF2-40B4-BE49-F238E27FC236}">
                <a16:creationId xmlns:a16="http://schemas.microsoft.com/office/drawing/2014/main" id="{9990B4FB-65AE-6E0A-F719-0B8869A0E3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pic>
        <p:nvPicPr>
          <p:cNvPr id="626" name="Google Shape;626;g2998e8f9e89_0_65">
            <a:extLst>
              <a:ext uri="{FF2B5EF4-FFF2-40B4-BE49-F238E27FC236}">
                <a16:creationId xmlns:a16="http://schemas.microsoft.com/office/drawing/2014/main" id="{855A6364-4571-0998-FF23-821E874E2E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6676" y="974851"/>
            <a:ext cx="1701600" cy="8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998e8f9e89_0_65">
            <a:extLst>
              <a:ext uri="{FF2B5EF4-FFF2-40B4-BE49-F238E27FC236}">
                <a16:creationId xmlns:a16="http://schemas.microsoft.com/office/drawing/2014/main" id="{C6025743-0A35-E12E-0D7E-07C5C89BD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5802" y="1193826"/>
            <a:ext cx="7601524" cy="413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2998e8f9e89_0_65">
            <a:extLst>
              <a:ext uri="{FF2B5EF4-FFF2-40B4-BE49-F238E27FC236}">
                <a16:creationId xmlns:a16="http://schemas.microsoft.com/office/drawing/2014/main" id="{B39845F4-D0DA-2233-D8A5-BA5D0362ED50}"/>
              </a:ext>
            </a:extLst>
          </p:cNvPr>
          <p:cNvSpPr txBox="1"/>
          <p:nvPr/>
        </p:nvSpPr>
        <p:spPr>
          <a:xfrm>
            <a:off x="-589436" y="263804"/>
            <a:ext cx="121920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Solicitação de Desligamento Voluntário</a:t>
            </a:r>
          </a:p>
        </p:txBody>
      </p:sp>
      <p:sp>
        <p:nvSpPr>
          <p:cNvPr id="629" name="Google Shape;629;g2998e8f9e89_0_65">
            <a:extLst>
              <a:ext uri="{FF2B5EF4-FFF2-40B4-BE49-F238E27FC236}">
                <a16:creationId xmlns:a16="http://schemas.microsoft.com/office/drawing/2014/main" id="{0D2A6B26-D989-F620-3355-14341EC08703}"/>
              </a:ext>
            </a:extLst>
          </p:cNvPr>
          <p:cNvSpPr txBox="1"/>
          <p:nvPr/>
        </p:nvSpPr>
        <p:spPr>
          <a:xfrm>
            <a:off x="504800" y="5325975"/>
            <a:ext cx="11012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400" b="1" i="0" u="none" strike="noStrike" cap="none">
                <a:latin typeface="Montserrat"/>
                <a:ea typeface="Montserrat"/>
                <a:cs typeface="Montserrat"/>
                <a:sym typeface="Montserrat"/>
              </a:rPr>
              <a:t>O profissional </a:t>
            </a:r>
            <a:r>
              <a:rPr lang="pt-BR" sz="2400" b="1" i="0" u="none" strike="noStrike" cap="none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deve</a:t>
            </a:r>
            <a:r>
              <a:rPr lang="pt-BR" sz="2400" b="1" i="0" u="none" strike="noStrike" cap="none">
                <a:latin typeface="Montserrat"/>
                <a:ea typeface="Montserrat"/>
                <a:cs typeface="Montserrat"/>
                <a:sym typeface="Montserrat"/>
              </a:rPr>
              <a:t> solicitar diretamente no SGP, devendo informar o </a:t>
            </a:r>
            <a:r>
              <a:rPr lang="pt-BR" sz="2400" b="1" i="1" u="none" strike="noStrike" cap="none">
                <a:latin typeface="Montserrat"/>
                <a:ea typeface="Montserrat"/>
                <a:cs typeface="Montserrat"/>
                <a:sym typeface="Montserrat"/>
              </a:rPr>
              <a:t>último dia de atividades</a:t>
            </a:r>
            <a:r>
              <a:rPr lang="pt-BR" sz="2400" b="1" i="0" u="none" strike="noStrike" cap="none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b="1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49511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01100" y="6778431"/>
            <a:ext cx="7899400" cy="12700"/>
          </a:xfrm>
          <a:custGeom>
            <a:avLst/>
            <a:gdLst/>
            <a:ahLst/>
            <a:cxnLst/>
            <a:rect l="l" t="t" r="r" b="b"/>
            <a:pathLst>
              <a:path w="7899400" h="12700">
                <a:moveTo>
                  <a:pt x="7899398" y="0"/>
                </a:moveTo>
                <a:lnTo>
                  <a:pt x="0" y="0"/>
                </a:lnTo>
                <a:lnTo>
                  <a:pt x="0" y="12699"/>
                </a:lnTo>
                <a:lnTo>
                  <a:pt x="7899398" y="12699"/>
                </a:lnTo>
                <a:lnTo>
                  <a:pt x="7899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7D82B88-4D79-5821-35E7-80B3040C4B51}"/>
              </a:ext>
            </a:extLst>
          </p:cNvPr>
          <p:cNvSpPr txBox="1"/>
          <p:nvPr/>
        </p:nvSpPr>
        <p:spPr>
          <a:xfrm>
            <a:off x="3298974" y="305233"/>
            <a:ext cx="630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Tenho direito a Recesso?</a:t>
            </a:r>
          </a:p>
        </p:txBody>
      </p:sp>
      <p:pic>
        <p:nvPicPr>
          <p:cNvPr id="10242" name="Picture 2" descr="Ferias GIFs on GIPHY - Be Animated">
            <a:extLst>
              <a:ext uri="{FF2B5EF4-FFF2-40B4-BE49-F238E27FC236}">
                <a16:creationId xmlns:a16="http://schemas.microsoft.com/office/drawing/2014/main" id="{5EB289D5-A4EB-3747-FFCD-A4708BC00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070"/>
            <a:ext cx="3298974" cy="329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6AD5AA-DF0F-8517-5C96-E7662C044F27}"/>
              </a:ext>
            </a:extLst>
          </p:cNvPr>
          <p:cNvSpPr txBox="1"/>
          <p:nvPr/>
        </p:nvSpPr>
        <p:spPr>
          <a:xfrm>
            <a:off x="2824843" y="1080360"/>
            <a:ext cx="84922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Art. 23 - § 3º Ficam assegurados ao médico participante, sem prejuízo da percepção da bolsa-formação, 30 (trinta) dias de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recesso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por ano de participação no Projeto, que serão disciplinados em ato da Coordenação Nacional do PMMB.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5317947-824C-91A3-85A7-B745F05BF11A}"/>
              </a:ext>
            </a:extLst>
          </p:cNvPr>
          <p:cNvSpPr txBox="1"/>
          <p:nvPr/>
        </p:nvSpPr>
        <p:spPr>
          <a:xfrm>
            <a:off x="334851" y="3157980"/>
            <a:ext cx="1153800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1º recesso após 180 dias de efetivo exercício. </a:t>
            </a:r>
          </a:p>
          <a:p>
            <a:pPr marL="342900" indent="-342900" algn="just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2º, após um ano de atividade no Projeto; </a:t>
            </a:r>
          </a:p>
          <a:p>
            <a:pPr marL="342900" indent="-342900" algn="just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3º,  após dois anos; </a:t>
            </a:r>
          </a:p>
          <a:p>
            <a:pPr marL="342900" indent="-342900" algn="just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4º, após ter cumprido três anos de atividade no Projeto.</a:t>
            </a:r>
          </a:p>
          <a:p>
            <a:pPr marL="342900" indent="-342900" algn="just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Cada período (30 dias) de recesso pode ser fracionado em até três etapas.</a:t>
            </a:r>
          </a:p>
          <a:p>
            <a:pPr marL="342900" indent="-342900" algn="just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Médico e gestor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consensuam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período de recesso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Médico solicita no SGP  Gestor autoriza no SGP.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8B303A-C4FD-6453-47D8-7976246EF803}"/>
              </a:ext>
            </a:extLst>
          </p:cNvPr>
          <p:cNvSpPr txBox="1"/>
          <p:nvPr/>
        </p:nvSpPr>
        <p:spPr>
          <a:xfrm>
            <a:off x="369217" y="5626071"/>
            <a:ext cx="1145356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/>
              <a:t>Gestor, atente-se aos períodos de recesso dos médicos participantes para que o atendimento à  população não fique prejudicado.</a:t>
            </a:r>
          </a:p>
        </p:txBody>
      </p:sp>
      <p:pic>
        <p:nvPicPr>
          <p:cNvPr id="2" name="Google Shape;473;g1e3fb2c1bb9_0_108" descr="Logotipo, nome da empresa&#10;&#10;Descrição gerada automaticamente">
            <a:extLst>
              <a:ext uri="{FF2B5EF4-FFF2-40B4-BE49-F238E27FC236}">
                <a16:creationId xmlns:a16="http://schemas.microsoft.com/office/drawing/2014/main" id="{31097127-2D08-0294-CF44-09614769DF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5357" y="3080014"/>
            <a:ext cx="1516643" cy="697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4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657403" y="484207"/>
            <a:ext cx="7856418" cy="1238888"/>
          </a:xfrm>
        </p:spPr>
        <p:txBody>
          <a:bodyPr/>
          <a:lstStyle/>
          <a:p>
            <a:r>
              <a:rPr lang="pt-BR" dirty="0">
                <a:latin typeface="Montserrat ExtraBold" panose="00000900000000000000" pitchFamily="2" charset="0"/>
              </a:rPr>
              <a:t>O médico tem direito a licença e afastamentos ?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43EE20-C869-9B55-44B1-0732B06CC683}"/>
              </a:ext>
            </a:extLst>
          </p:cNvPr>
          <p:cNvSpPr/>
          <p:nvPr/>
        </p:nvSpPr>
        <p:spPr>
          <a:xfrm rot="4500000">
            <a:off x="6646749" y="2764354"/>
            <a:ext cx="3290100" cy="3539996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9924DB-F53F-0B80-B3EA-4946BB156A66}"/>
              </a:ext>
            </a:extLst>
          </p:cNvPr>
          <p:cNvSpPr/>
          <p:nvPr/>
        </p:nvSpPr>
        <p:spPr>
          <a:xfrm rot="4500000">
            <a:off x="3099786" y="2670738"/>
            <a:ext cx="3264131" cy="3249504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Texto 22">
            <a:extLst>
              <a:ext uri="{FF2B5EF4-FFF2-40B4-BE49-F238E27FC236}">
                <a16:creationId xmlns:a16="http://schemas.microsoft.com/office/drawing/2014/main" id="{CCD34025-3983-FFFA-3849-BF8377220E15}"/>
              </a:ext>
            </a:extLst>
          </p:cNvPr>
          <p:cNvSpPr txBox="1">
            <a:spLocks/>
          </p:cNvSpPr>
          <p:nvPr/>
        </p:nvSpPr>
        <p:spPr>
          <a:xfrm>
            <a:off x="3791149" y="3829964"/>
            <a:ext cx="3576543" cy="385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dirty="0" err="1">
                <a:latin typeface="Montserrat ExtraBold" panose="00000900000000000000" pitchFamily="2" charset="0"/>
              </a:rPr>
              <a:t>Até</a:t>
            </a:r>
            <a:r>
              <a:rPr lang="da-DK" sz="2000" dirty="0">
                <a:latin typeface="Montserrat ExtraBold" panose="00000900000000000000" pitchFamily="2" charset="0"/>
              </a:rPr>
              <a:t> 15 dias</a:t>
            </a:r>
            <a:endParaRPr lang="pt-BR" sz="2000" dirty="0">
              <a:latin typeface="Montserrat ExtraBold" panose="00000900000000000000" pitchFamily="2" charset="0"/>
            </a:endParaRPr>
          </a:p>
        </p:txBody>
      </p:sp>
      <p:grpSp>
        <p:nvGrpSpPr>
          <p:cNvPr id="9" name="Group 61">
            <a:extLst>
              <a:ext uri="{FF2B5EF4-FFF2-40B4-BE49-F238E27FC236}">
                <a16:creationId xmlns:a16="http://schemas.microsoft.com/office/drawing/2014/main" id="{7ED527B6-8336-D52B-FEDF-8766A21BAE3C}"/>
              </a:ext>
            </a:extLst>
          </p:cNvPr>
          <p:cNvGrpSpPr>
            <a:grpSpLocks/>
          </p:cNvGrpSpPr>
          <p:nvPr/>
        </p:nvGrpSpPr>
        <p:grpSpPr bwMode="auto">
          <a:xfrm>
            <a:off x="8069776" y="3079802"/>
            <a:ext cx="444045" cy="641398"/>
            <a:chOff x="0" y="0"/>
            <a:chExt cx="1143001" cy="1651000"/>
          </a:xfrm>
          <a:solidFill>
            <a:srgbClr val="03CF00"/>
          </a:solidFill>
        </p:grpSpPr>
        <p:sp>
          <p:nvSpPr>
            <p:cNvPr id="10" name="AutoShape 62">
              <a:extLst>
                <a:ext uri="{FF2B5EF4-FFF2-40B4-BE49-F238E27FC236}">
                  <a16:creationId xmlns:a16="http://schemas.microsoft.com/office/drawing/2014/main" id="{BE19BAA2-CA72-28E4-59C5-9DDC86B02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43001" cy="1651000"/>
            </a:xfrm>
            <a:custGeom>
              <a:avLst/>
              <a:gdLst>
                <a:gd name="T0" fmla="*/ 571501 w 21600"/>
                <a:gd name="T1" fmla="*/ 825500 h 21600"/>
                <a:gd name="T2" fmla="*/ 571501 w 21600"/>
                <a:gd name="T3" fmla="*/ 825500 h 21600"/>
                <a:gd name="T4" fmla="*/ 571501 w 21600"/>
                <a:gd name="T5" fmla="*/ 825500 h 21600"/>
                <a:gd name="T6" fmla="*/ 571501 w 21600"/>
                <a:gd name="T7" fmla="*/ 8255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599"/>
                    <a:pt x="2945" y="21599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11" name="AutoShape 63">
              <a:extLst>
                <a:ext uri="{FF2B5EF4-FFF2-40B4-BE49-F238E27FC236}">
                  <a16:creationId xmlns:a16="http://schemas.microsoft.com/office/drawing/2014/main" id="{402C0505-B7B3-7E8C-6CA7-492235EF3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3" y="153988"/>
              <a:ext cx="206375" cy="52387"/>
            </a:xfrm>
            <a:custGeom>
              <a:avLst/>
              <a:gdLst>
                <a:gd name="T0" fmla="*/ 103188 w 21600"/>
                <a:gd name="T1" fmla="*/ 26194 h 21600"/>
                <a:gd name="T2" fmla="*/ 103188 w 21600"/>
                <a:gd name="T3" fmla="*/ 26194 h 21600"/>
                <a:gd name="T4" fmla="*/ 103188 w 21600"/>
                <a:gd name="T5" fmla="*/ 26194 h 21600"/>
                <a:gd name="T6" fmla="*/ 103188 w 21600"/>
                <a:gd name="T7" fmla="*/ 261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0800"/>
                  </a:moveTo>
                  <a:cubicBezTo>
                    <a:pt x="21599" y="16758"/>
                    <a:pt x="20387" y="21599"/>
                    <a:pt x="18899" y="21599"/>
                  </a:cubicBezTo>
                  <a:lnTo>
                    <a:pt x="2700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700" y="0"/>
                  </a:cubicBezTo>
                  <a:lnTo>
                    <a:pt x="18899" y="0"/>
                  </a:lnTo>
                  <a:cubicBezTo>
                    <a:pt x="20387" y="0"/>
                    <a:pt x="21599" y="4841"/>
                    <a:pt x="21599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  <p:sp>
          <p:nvSpPr>
            <p:cNvPr id="12" name="AutoShape 64">
              <a:extLst>
                <a:ext uri="{FF2B5EF4-FFF2-40B4-BE49-F238E27FC236}">
                  <a16:creationId xmlns:a16="http://schemas.microsoft.com/office/drawing/2014/main" id="{A4D507FC-EDAC-9398-0C7C-8B21BB804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1444625"/>
              <a:ext cx="104775" cy="50800"/>
            </a:xfrm>
            <a:custGeom>
              <a:avLst/>
              <a:gdLst>
                <a:gd name="T0" fmla="*/ 52388 w 21600"/>
                <a:gd name="T1" fmla="*/ 25400 h 21600"/>
                <a:gd name="T2" fmla="*/ 52388 w 21600"/>
                <a:gd name="T3" fmla="*/ 25400 h 21600"/>
                <a:gd name="T4" fmla="*/ 52388 w 21600"/>
                <a:gd name="T5" fmla="*/ 25400 h 21600"/>
                <a:gd name="T6" fmla="*/ 52388 w 21600"/>
                <a:gd name="T7" fmla="*/ 254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0800"/>
                  </a:moveTo>
                  <a:cubicBezTo>
                    <a:pt x="21599" y="16769"/>
                    <a:pt x="19174" y="21599"/>
                    <a:pt x="16200" y="21599"/>
                  </a:cubicBezTo>
                  <a:lnTo>
                    <a:pt x="5400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400" y="0"/>
                  </a:cubicBezTo>
                  <a:lnTo>
                    <a:pt x="16200" y="0"/>
                  </a:lnTo>
                  <a:cubicBezTo>
                    <a:pt x="19174" y="0"/>
                    <a:pt x="21599" y="4830"/>
                    <a:pt x="21599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pt-BR"/>
            </a:p>
          </p:txBody>
        </p:sp>
      </p:grpSp>
      <p:sp>
        <p:nvSpPr>
          <p:cNvPr id="13" name="AutoShape 28">
            <a:extLst>
              <a:ext uri="{FF2B5EF4-FFF2-40B4-BE49-F238E27FC236}">
                <a16:creationId xmlns:a16="http://schemas.microsoft.com/office/drawing/2014/main" id="{E61DA167-D6A8-C27E-A333-E59A5EFB24D3}"/>
              </a:ext>
            </a:extLst>
          </p:cNvPr>
          <p:cNvSpPr>
            <a:spLocks/>
          </p:cNvSpPr>
          <p:nvPr/>
        </p:nvSpPr>
        <p:spPr bwMode="auto">
          <a:xfrm>
            <a:off x="4434859" y="3047039"/>
            <a:ext cx="593986" cy="593986"/>
          </a:xfrm>
          <a:custGeom>
            <a:avLst/>
            <a:gdLst>
              <a:gd name="T0" fmla="*/ 438944 w 21600"/>
              <a:gd name="T1" fmla="*/ 438944 h 21600"/>
              <a:gd name="T2" fmla="*/ 438944 w 21600"/>
              <a:gd name="T3" fmla="*/ 438944 h 21600"/>
              <a:gd name="T4" fmla="*/ 438944 w 21600"/>
              <a:gd name="T5" fmla="*/ 438944 h 21600"/>
              <a:gd name="T6" fmla="*/ 438944 w 21600"/>
              <a:gd name="T7" fmla="*/ 43894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1"/>
                  <a:pt x="13809" y="12824"/>
                </a:cubicBezTo>
                <a:lnTo>
                  <a:pt x="15524" y="12824"/>
                </a:lnTo>
                <a:cubicBezTo>
                  <a:pt x="17038" y="12824"/>
                  <a:pt x="18225" y="11343"/>
                  <a:pt x="18225" y="9450"/>
                </a:cubicBezTo>
                <a:cubicBezTo>
                  <a:pt x="18225" y="7558"/>
                  <a:pt x="17038" y="6074"/>
                  <a:pt x="15524" y="6074"/>
                </a:cubicBezTo>
                <a:lnTo>
                  <a:pt x="13809" y="6074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50" y="4976"/>
                  <a:pt x="20250" y="9450"/>
                </a:cubicBezTo>
                <a:cubicBezTo>
                  <a:pt x="20250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4"/>
                </a:lnTo>
                <a:cubicBezTo>
                  <a:pt x="8028" y="11474"/>
                  <a:pt x="7424" y="10569"/>
                  <a:pt x="7424" y="9450"/>
                </a:cubicBezTo>
                <a:cubicBezTo>
                  <a:pt x="7424" y="8332"/>
                  <a:pt x="8028" y="7424"/>
                  <a:pt x="8774" y="7424"/>
                </a:cubicBezTo>
                <a:lnTo>
                  <a:pt x="8926" y="7424"/>
                </a:lnTo>
                <a:cubicBezTo>
                  <a:pt x="10200" y="7424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50"/>
                </a:moveTo>
                <a:lnTo>
                  <a:pt x="5396" y="20250"/>
                </a:lnTo>
                <a:lnTo>
                  <a:pt x="5396" y="14174"/>
                </a:lnTo>
                <a:cubicBezTo>
                  <a:pt x="5396" y="13683"/>
                  <a:pt x="5264" y="13223"/>
                  <a:pt x="5033" y="12824"/>
                </a:cubicBezTo>
                <a:lnTo>
                  <a:pt x="5505" y="12824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499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50"/>
                  <a:pt x="8096" y="20250"/>
                </a:cubicBezTo>
                <a:close/>
                <a:moveTo>
                  <a:pt x="1350" y="9450"/>
                </a:moveTo>
                <a:cubicBezTo>
                  <a:pt x="1350" y="8332"/>
                  <a:pt x="1953" y="7424"/>
                  <a:pt x="2700" y="7424"/>
                </a:cubicBezTo>
                <a:lnTo>
                  <a:pt x="7434" y="7424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4"/>
                </a:cubicBezTo>
                <a:lnTo>
                  <a:pt x="2700" y="11474"/>
                </a:lnTo>
                <a:cubicBezTo>
                  <a:pt x="1953" y="11474"/>
                  <a:pt x="1350" y="10569"/>
                  <a:pt x="1350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4"/>
                </a:cubicBezTo>
                <a:lnTo>
                  <a:pt x="15524" y="7424"/>
                </a:lnTo>
                <a:cubicBezTo>
                  <a:pt x="16269" y="7424"/>
                  <a:pt x="16874" y="8332"/>
                  <a:pt x="16874" y="9450"/>
                </a:cubicBezTo>
                <a:cubicBezTo>
                  <a:pt x="16874" y="10569"/>
                  <a:pt x="16269" y="11474"/>
                  <a:pt x="15524" y="11474"/>
                </a:cubicBezTo>
                <a:lnTo>
                  <a:pt x="13610" y="11474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4"/>
                  <a:pt x="8926" y="6074"/>
                </a:cubicBezTo>
                <a:lnTo>
                  <a:pt x="8479" y="6074"/>
                </a:lnTo>
                <a:lnTo>
                  <a:pt x="5505" y="6074"/>
                </a:lnTo>
                <a:lnTo>
                  <a:pt x="2700" y="6074"/>
                </a:lnTo>
                <a:cubicBezTo>
                  <a:pt x="1185" y="6074"/>
                  <a:pt x="0" y="7558"/>
                  <a:pt x="0" y="9450"/>
                </a:cubicBezTo>
                <a:cubicBezTo>
                  <a:pt x="0" y="11343"/>
                  <a:pt x="1185" y="12824"/>
                  <a:pt x="2700" y="12824"/>
                </a:cubicBezTo>
                <a:cubicBezTo>
                  <a:pt x="3443" y="12827"/>
                  <a:pt x="4046" y="13430"/>
                  <a:pt x="4046" y="14174"/>
                </a:cubicBezTo>
                <a:lnTo>
                  <a:pt x="4046" y="20250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50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499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599" y="14145"/>
                  <a:pt x="21599" y="9450"/>
                </a:cubicBezTo>
                <a:cubicBezTo>
                  <a:pt x="21599" y="4754"/>
                  <a:pt x="19977" y="0"/>
                  <a:pt x="16874" y="0"/>
                </a:cubicBezTo>
              </a:path>
            </a:pathLst>
          </a:custGeom>
          <a:solidFill>
            <a:srgbClr val="03CF00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pt-BR" dirty="0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9AE31851-78A4-47DA-978C-64DF2D399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411" y="1693522"/>
            <a:ext cx="7228737" cy="1132553"/>
          </a:xfrm>
        </p:spPr>
        <p:txBody>
          <a:bodyPr/>
          <a:lstStyle/>
          <a:p>
            <a:r>
              <a:rPr lang="pt-BR" sz="1600" dirty="0"/>
              <a:t>Sim. Há um documento disponível no site do Programa chamado “Manual de Previdência do Projeto Mais Médicos para o Brasil”, que especifica os direitos dos médicos participantes.</a:t>
            </a:r>
          </a:p>
        </p:txBody>
      </p:sp>
      <p:sp>
        <p:nvSpPr>
          <p:cNvPr id="16" name="Espaço Reservado para Texto 6">
            <a:extLst>
              <a:ext uri="{FF2B5EF4-FFF2-40B4-BE49-F238E27FC236}">
                <a16:creationId xmlns:a16="http://schemas.microsoft.com/office/drawing/2014/main" id="{9680F9D2-8086-B479-BD13-E65288FF6EA1}"/>
              </a:ext>
            </a:extLst>
          </p:cNvPr>
          <p:cNvSpPr txBox="1">
            <a:spLocks/>
          </p:cNvSpPr>
          <p:nvPr/>
        </p:nvSpPr>
        <p:spPr>
          <a:xfrm>
            <a:off x="6797565" y="4275693"/>
            <a:ext cx="3068642" cy="895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solidFill>
                  <a:srgbClr val="2E34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Será necessário solicitar o auxílio-doença – custeado pelo INSS, que deverá ser solicitado pelo profissional como contribuinte individual</a:t>
            </a:r>
          </a:p>
        </p:txBody>
      </p:sp>
      <p:sp>
        <p:nvSpPr>
          <p:cNvPr id="17" name="Espaço Reservado para Texto 22">
            <a:extLst>
              <a:ext uri="{FF2B5EF4-FFF2-40B4-BE49-F238E27FC236}">
                <a16:creationId xmlns:a16="http://schemas.microsoft.com/office/drawing/2014/main" id="{15EFAEBC-201D-146B-56CD-1D589A9C100B}"/>
              </a:ext>
            </a:extLst>
          </p:cNvPr>
          <p:cNvSpPr txBox="1">
            <a:spLocks/>
          </p:cNvSpPr>
          <p:nvPr/>
        </p:nvSpPr>
        <p:spPr>
          <a:xfrm>
            <a:off x="6718913" y="3810435"/>
            <a:ext cx="3332784" cy="385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000" dirty="0" err="1">
                <a:latin typeface="Montserrat ExtraBold" panose="00000900000000000000" pitchFamily="2" charset="0"/>
              </a:rPr>
              <a:t>Acima</a:t>
            </a:r>
            <a:r>
              <a:rPr lang="da-DK" sz="2000" dirty="0">
                <a:latin typeface="Montserrat ExtraBold" panose="00000900000000000000" pitchFamily="2" charset="0"/>
              </a:rPr>
              <a:t> de 15 dias</a:t>
            </a:r>
            <a:endParaRPr lang="pt-BR" sz="2000" dirty="0">
              <a:latin typeface="Montserrat ExtraBold" panose="00000900000000000000" pitchFamily="2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6B349D5-3027-5547-3916-8843AD75EC02}"/>
              </a:ext>
            </a:extLst>
          </p:cNvPr>
          <p:cNvSpPr txBox="1"/>
          <p:nvPr/>
        </p:nvSpPr>
        <p:spPr>
          <a:xfrm>
            <a:off x="3255957" y="4276673"/>
            <a:ext cx="2840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000" dirty="0">
                <a:solidFill>
                  <a:srgbClr val="2E34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Será custeado pelo Ministério da Saúde </a:t>
            </a: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D2F8F43-3BCF-8560-1088-CE51AF83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2" y="3208150"/>
            <a:ext cx="2179889" cy="30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1">
            <a:extLst>
              <a:ext uri="{FF2B5EF4-FFF2-40B4-BE49-F238E27FC236}">
                <a16:creationId xmlns:a16="http://schemas.microsoft.com/office/drawing/2014/main" id="{96D8458F-2439-2E7D-51E4-FFA77A269A3C}"/>
              </a:ext>
            </a:extLst>
          </p:cNvPr>
          <p:cNvSpPr txBox="1">
            <a:spLocks/>
          </p:cNvSpPr>
          <p:nvPr/>
        </p:nvSpPr>
        <p:spPr>
          <a:xfrm>
            <a:off x="1735632" y="835999"/>
            <a:ext cx="9184178" cy="13263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66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Resoluções 2023</a:t>
            </a:r>
            <a:endParaRPr lang="pt-BR" sz="66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4" name="Picture 4" descr="Service Agreements">
            <a:extLst>
              <a:ext uri="{FF2B5EF4-FFF2-40B4-BE49-F238E27FC236}">
                <a16:creationId xmlns:a16="http://schemas.microsoft.com/office/drawing/2014/main" id="{581EF8B5-A00B-AFC4-EAB8-FED7E37D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1" y="2510838"/>
            <a:ext cx="2489473" cy="41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505EA677-4582-68A7-0898-9EDAFA4CF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994087"/>
              </p:ext>
            </p:extLst>
          </p:nvPr>
        </p:nvGraphicFramePr>
        <p:xfrm>
          <a:off x="2507529" y="2461207"/>
          <a:ext cx="9093021" cy="3893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6468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5C10B-7AFA-339A-5D15-8BCC64421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76B5F-F2EC-548D-5D27-B0C52388DBA9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399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FA5EBB-8C06-B744-80E2-8C17284827DE}"/>
              </a:ext>
            </a:extLst>
          </p:cNvPr>
          <p:cNvSpPr txBox="1"/>
          <p:nvPr/>
        </p:nvSpPr>
        <p:spPr>
          <a:xfrm>
            <a:off x="347220" y="970490"/>
            <a:ext cx="11406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Estabelece as hipóteses de afastamento remunerado dos profissionais médicos participantes do PMMB.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D42C01-0A97-3F9E-FDAC-60A55523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35" y="2085630"/>
            <a:ext cx="2529865" cy="17974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96B1A6-DDA9-1E51-8575-2D0B333A7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21" y="2102127"/>
            <a:ext cx="3629318" cy="19079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18A5F2-8959-FD60-C431-B00EAC318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49" y="2102127"/>
            <a:ext cx="2985810" cy="14929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4EA416-678F-0EE1-E752-7E66DBC0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20" y="4277758"/>
            <a:ext cx="2529865" cy="21056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6D8DBA-F9D4-3365-7977-8C6E9F7F4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452" y="4277758"/>
            <a:ext cx="3171770" cy="24464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0CF8B83-3603-2A6E-A81C-7CACB684C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687" y="4277758"/>
            <a:ext cx="3529965" cy="16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4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865" t="1574" r="1006"/>
          <a:stretch/>
        </p:blipFill>
        <p:spPr>
          <a:xfrm>
            <a:off x="15966" y="127001"/>
            <a:ext cx="12090400" cy="66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76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99C7F-1A1C-FD47-DAFC-CCCF8142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F324AAE7-E739-9F3C-F658-3BFEDC91B3AD}"/>
              </a:ext>
            </a:extLst>
          </p:cNvPr>
          <p:cNvSpPr txBox="1">
            <a:spLocks/>
          </p:cNvSpPr>
          <p:nvPr/>
        </p:nvSpPr>
        <p:spPr>
          <a:xfrm>
            <a:off x="1084488" y="136592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399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D795D41-0194-6D00-4C3D-2BFEDB53182A}"/>
              </a:ext>
            </a:extLst>
          </p:cNvPr>
          <p:cNvSpPr txBox="1"/>
          <p:nvPr/>
        </p:nvSpPr>
        <p:spPr>
          <a:xfrm>
            <a:off x="528686" y="1378552"/>
            <a:ext cx="1113462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Art. 2º Constituem condições de afastamento por motivo alheio à vontade do médico participante, impeditivo do cumprimento de suas obrigações no âmbito do PMMB, sem prejuízo de remuneração: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 - condições de saúde pessoal que gerem incapacidade física ou mental temporária;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II - condições de saúde de dependente legal do médico participante que necessitem do amparo deste, em razão de incapacidade física ou mental temporária;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III - óbito de dependente legal do médico participante;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IV - licença-maternidade;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V - </a:t>
            </a:r>
            <a:r>
              <a:rPr lang="pt-BR" sz="2000" dirty="0" err="1"/>
              <a:t>licença-paternidade</a:t>
            </a:r>
            <a:r>
              <a:rPr lang="pt-BR" sz="2000" dirty="0"/>
              <a:t>; e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VI - mulher em situação de violência doméstica e familiar.</a:t>
            </a:r>
            <a:endParaRPr lang="pt-BR" sz="2400" dirty="0"/>
          </a:p>
        </p:txBody>
      </p:sp>
      <p:pic>
        <p:nvPicPr>
          <p:cNvPr id="2" name="Google Shape;646;g2998e8f9e89_0_34">
            <a:extLst>
              <a:ext uri="{FF2B5EF4-FFF2-40B4-BE49-F238E27FC236}">
                <a16:creationId xmlns:a16="http://schemas.microsoft.com/office/drawing/2014/main" id="{5FE9D659-15C3-9B22-471E-2BE6BDD57E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0181" y="993224"/>
            <a:ext cx="1160206" cy="367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677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F74A3-B5AE-1A68-CD61-4BB37754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EED16-2153-A999-A524-F36211E4C4F5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399 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FE4774-FFB3-C69E-FEB7-EE8DE77EC707}"/>
              </a:ext>
            </a:extLst>
          </p:cNvPr>
          <p:cNvSpPr txBox="1"/>
          <p:nvPr/>
        </p:nvSpPr>
        <p:spPr>
          <a:xfrm>
            <a:off x="366073" y="1442308"/>
            <a:ext cx="1113462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3º Para fins do disposto nesta Resolução são </a:t>
            </a:r>
            <a:r>
              <a:rPr lang="pt-BR" sz="2000" b="1" dirty="0"/>
              <a:t>considerados dependentes legais dos médicos participantes</a:t>
            </a:r>
            <a:r>
              <a:rPr lang="pt-BR" sz="2000" dirty="0"/>
              <a:t>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 - </a:t>
            </a:r>
            <a:r>
              <a:rPr lang="pt-BR" sz="2000" b="1" dirty="0"/>
              <a:t>cônjuge ou companheiro</a:t>
            </a:r>
            <a:r>
              <a:rPr lang="pt-BR" sz="2000" dirty="0"/>
              <a:t>(a), mediante comprovação, nos termos da legislação do país de origem ou do Brasil;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II - </a:t>
            </a:r>
            <a:r>
              <a:rPr lang="pt-BR" sz="2000" b="1" dirty="0"/>
              <a:t>filho(a) ou enteado</a:t>
            </a:r>
            <a:r>
              <a:rPr lang="pt-BR" sz="2000" dirty="0"/>
              <a:t>(a), assim como menor que, mediante autorização judicial, viva sob sua guarda e sustento, desde que apresentado documento comprobatório desta condição, nos termos da legislação do país de origem ou do Brasil;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III - absolutamente incapaz, do qual o profissional médico seja </a:t>
            </a:r>
            <a:r>
              <a:rPr lang="pt-BR" sz="2000" b="1" dirty="0"/>
              <a:t>tutor ou curador</a:t>
            </a:r>
            <a:r>
              <a:rPr lang="pt-BR" sz="2000" dirty="0"/>
              <a:t>, mediante documento comprobatório; e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IV - </a:t>
            </a:r>
            <a:r>
              <a:rPr lang="pt-BR" sz="2000" b="1" dirty="0"/>
              <a:t>os pais</a:t>
            </a:r>
            <a:r>
              <a:rPr lang="pt-BR" sz="2000" dirty="0"/>
              <a:t>.</a:t>
            </a:r>
          </a:p>
          <a:p>
            <a:pPr algn="just"/>
            <a:endParaRPr lang="pt-BR" dirty="0"/>
          </a:p>
        </p:txBody>
      </p:sp>
      <p:pic>
        <p:nvPicPr>
          <p:cNvPr id="4" name="Google Shape;646;g2998e8f9e89_0_34">
            <a:extLst>
              <a:ext uri="{FF2B5EF4-FFF2-40B4-BE49-F238E27FC236}">
                <a16:creationId xmlns:a16="http://schemas.microsoft.com/office/drawing/2014/main" id="{8B2430FC-E54F-DD84-663B-6B1524F3EE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0181" y="993224"/>
            <a:ext cx="1160206" cy="367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333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335E9-88EE-5ADC-09CA-16D1038DF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4535D-D56C-CEE0-E59B-A03682CDA4C7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399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08F148-9489-77C4-4B6C-C87326C3FB5D}"/>
              </a:ext>
            </a:extLst>
          </p:cNvPr>
          <p:cNvSpPr txBox="1"/>
          <p:nvPr/>
        </p:nvSpPr>
        <p:spPr>
          <a:xfrm>
            <a:off x="441488" y="981917"/>
            <a:ext cx="1113462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Art. 4º Nas condições previstas nos incisos I e II do art. 2º, as incapacidades descritas deverão ser comprovadas por meio de atestado médico, com especificação dos dias de afastamento, limitados, para fins de percepção da bolsa-formação, a até 15 dias contínuos ou intercalados em um período de 60 dias contados a partir do primeiro dia de afastamento.</a:t>
            </a:r>
          </a:p>
          <a:p>
            <a:pPr algn="just"/>
            <a:endParaRPr lang="pt-BR" dirty="0"/>
          </a:p>
          <a:p>
            <a:pPr algn="just"/>
            <a:r>
              <a:rPr lang="pt-BR" sz="2000" b="0" i="0" dirty="0">
                <a:solidFill>
                  <a:srgbClr val="162937"/>
                </a:solidFill>
                <a:effectLst/>
                <a:latin typeface="rawline"/>
              </a:rPr>
              <a:t>§ 1º </a:t>
            </a:r>
            <a:r>
              <a:rPr lang="pt-BR" sz="2000" b="1" i="0" dirty="0">
                <a:solidFill>
                  <a:srgbClr val="162937"/>
                </a:solidFill>
                <a:effectLst/>
                <a:latin typeface="rawline"/>
              </a:rPr>
              <a:t>Quando o afastamento for superior a quinze dias, o médico participante contribuinte individual deverá adotar as devidas medidas para gozo do benefício de seguridade social perante o Instituto Nacional do Seguro Social - INSS</a:t>
            </a:r>
            <a:r>
              <a:rPr lang="pt-BR" sz="2000" b="0" i="0" dirty="0">
                <a:solidFill>
                  <a:srgbClr val="162937"/>
                </a:solidFill>
                <a:effectLst/>
                <a:latin typeface="rawline"/>
              </a:rPr>
              <a:t>, comunicando o gestor municipal de saúde, com apresentação dos documentos comprobatórios, sem fazer jus a qualquer complementação de valor de bolsa-formação em relação ao benefício previdenciário.</a:t>
            </a:r>
            <a:endParaRPr lang="pt-BR" sz="2000" dirty="0"/>
          </a:p>
          <a:p>
            <a:pPr algn="ctr"/>
            <a:r>
              <a:rPr lang="pt-BR" sz="2800" b="1" dirty="0"/>
              <a:t>+ de 15 dias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pt-BR" sz="2800" b="1" dirty="0">
                <a:sym typeface="Wingdings" panose="05000000000000000000" pitchFamily="2" charset="2"/>
              </a:rPr>
              <a:t> INSS</a:t>
            </a:r>
          </a:p>
          <a:p>
            <a:pPr algn="ctr"/>
            <a:r>
              <a:rPr lang="pt-BR" sz="2800" b="1" dirty="0">
                <a:sym typeface="Wingdings" panose="05000000000000000000" pitchFamily="2" charset="2"/>
              </a:rPr>
              <a:t>Responsabilidade do profissional</a:t>
            </a:r>
            <a:endParaRPr lang="pt-BR" sz="2800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4C5451-F833-9833-2122-245CA9123E51}"/>
              </a:ext>
            </a:extLst>
          </p:cNvPr>
          <p:cNvSpPr txBox="1"/>
          <p:nvPr/>
        </p:nvSpPr>
        <p:spPr>
          <a:xfrm>
            <a:off x="232171" y="4859902"/>
            <a:ext cx="1100265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5º Nas situações de afastamento por óbito de dependente legal, o médico participante poderá se ausentar de suas atividades regulares por </a:t>
            </a:r>
            <a:r>
              <a:rPr lang="pt-BR" sz="2000" b="1" dirty="0"/>
              <a:t>oito dias consecutivos</a:t>
            </a:r>
            <a:r>
              <a:rPr lang="pt-BR" sz="2000" dirty="0"/>
              <a:t>, mediante comprovação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54013D-DD7A-DBDC-BC22-99FDD3E894D7}"/>
              </a:ext>
            </a:extLst>
          </p:cNvPr>
          <p:cNvSpPr txBox="1"/>
          <p:nvPr/>
        </p:nvSpPr>
        <p:spPr>
          <a:xfrm>
            <a:off x="232171" y="6043125"/>
            <a:ext cx="8026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Documentação a ser encaminhada para o e-mail: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licencas.provimento@saude.gov.br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80D84-DF27-0DD1-4109-F83B1A233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>
            <a:extLst>
              <a:ext uri="{FF2B5EF4-FFF2-40B4-BE49-F238E27FC236}">
                <a16:creationId xmlns:a16="http://schemas.microsoft.com/office/drawing/2014/main" id="{5494C77E-C128-1293-9D0C-8B9BF6D93C5F}"/>
              </a:ext>
            </a:extLst>
          </p:cNvPr>
          <p:cNvSpPr txBox="1"/>
          <p:nvPr/>
        </p:nvSpPr>
        <p:spPr>
          <a:xfrm>
            <a:off x="10796179" y="37594"/>
            <a:ext cx="1202267" cy="1953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200" b="1" spc="73">
                <a:latin typeface="Trebuchet MS"/>
                <a:cs typeface="Trebuchet MS"/>
              </a:rPr>
              <a:t>GOV.BR/</a:t>
            </a:r>
            <a:r>
              <a:rPr sz="1200" b="1" spc="73">
                <a:solidFill>
                  <a:srgbClr val="25CF18"/>
                </a:solidFill>
                <a:latin typeface="Trebuchet MS"/>
                <a:cs typeface="Trebuchet MS"/>
              </a:rPr>
              <a:t>SAUDE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0EB2D7-8149-63EF-8EF9-025887921BFD}"/>
              </a:ext>
            </a:extLst>
          </p:cNvPr>
          <p:cNvSpPr txBox="1"/>
          <p:nvPr/>
        </p:nvSpPr>
        <p:spPr>
          <a:xfrm>
            <a:off x="4766226" y="1580883"/>
            <a:ext cx="6531039" cy="331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41045" algn="just">
              <a:lnSpc>
                <a:spcPct val="102200"/>
              </a:lnSpc>
              <a:spcBef>
                <a:spcPts val="50"/>
              </a:spcBef>
              <a:buClr>
                <a:srgbClr val="183EFF"/>
              </a:buClr>
              <a:tabLst>
                <a:tab pos="240665" algn="l"/>
                <a:tab pos="241300" algn="l"/>
              </a:tabLst>
            </a:pP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Atestados consecutivos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pt-BR"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retorno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eles,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será contabilizado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pt-BR" sz="2400" spc="-48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período</a:t>
            </a:r>
            <a:r>
              <a:rPr lang="pt-BR" sz="2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latin typeface="Arial" panose="020B0604020202020204" pitchFamily="34" charset="0"/>
                <a:cs typeface="Arial" panose="020B0604020202020204" pitchFamily="34" charset="0"/>
              </a:rPr>
              <a:t>do afastamento de forma contínua.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03899"/>
              </a:lnSpc>
              <a:spcBef>
                <a:spcPts val="1455"/>
              </a:spcBef>
              <a:buClr>
                <a:srgbClr val="183EFF"/>
              </a:buClr>
              <a:tabLst>
                <a:tab pos="241300" algn="l"/>
              </a:tabLst>
            </a:pPr>
            <a:r>
              <a:rPr lang="pt-BR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Atestados intercalados, que somados, contabilizem mais de 15 dias, dentro </a:t>
            </a:r>
            <a:r>
              <a:rPr lang="pt-BR" sz="2400" b="1" spc="-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de um período de 60 dias, poderá ocorrer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suspensão da bolsa formação,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conforme</a:t>
            </a:r>
            <a:r>
              <a:rPr lang="pt-BR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descrito no Manual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da Previdência</a:t>
            </a:r>
            <a:endParaRPr lang="pt-BR" sz="2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185E3CD-7F07-9427-61F0-7349DF25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48" y="1580883"/>
            <a:ext cx="2962007" cy="419717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0528CF2-7DE0-BB22-AE60-B0C4E662C1DB}"/>
              </a:ext>
            </a:extLst>
          </p:cNvPr>
          <p:cNvSpPr txBox="1"/>
          <p:nvPr/>
        </p:nvSpPr>
        <p:spPr>
          <a:xfrm>
            <a:off x="2804652" y="350234"/>
            <a:ext cx="6100916" cy="62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41045" algn="ctr">
              <a:lnSpc>
                <a:spcPct val="102200"/>
              </a:lnSpc>
              <a:spcBef>
                <a:spcPts val="50"/>
              </a:spcBef>
              <a:buClr>
                <a:srgbClr val="183EFF"/>
              </a:buClr>
              <a:tabLst>
                <a:tab pos="240665" algn="l"/>
                <a:tab pos="241300" algn="l"/>
              </a:tabLst>
            </a:pPr>
            <a:r>
              <a:rPr lang="pt-BR" sz="3600" b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ATESTADOS</a:t>
            </a:r>
            <a:endParaRPr lang="pt-BR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oogle Shape;646;g2998e8f9e89_0_34">
            <a:extLst>
              <a:ext uri="{FF2B5EF4-FFF2-40B4-BE49-F238E27FC236}">
                <a16:creationId xmlns:a16="http://schemas.microsoft.com/office/drawing/2014/main" id="{0C5793A5-FE31-387A-24D6-117DC168A0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1217" y="971494"/>
            <a:ext cx="1032096" cy="383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95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1189703" y="209215"/>
            <a:ext cx="8101781" cy="681644"/>
          </a:xfrm>
        </p:spPr>
        <p:txBody>
          <a:bodyPr/>
          <a:lstStyle/>
          <a:p>
            <a:r>
              <a:rPr lang="da-DK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n° 399 - </a:t>
            </a:r>
            <a:r>
              <a:rPr lang="pt-BR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Licença-Paternidade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4896464" y="1277411"/>
            <a:ext cx="6803923" cy="3648075"/>
          </a:xfrm>
        </p:spPr>
        <p:txBody>
          <a:bodyPr/>
          <a:lstStyle/>
          <a:p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nº 14.621 de 14 de julho de 2023 e </a:t>
            </a:r>
            <a:r>
              <a:rPr lang="da-DK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N° 399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11 de novembro de 2023</a:t>
            </a:r>
          </a:p>
          <a:p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Será concedida </a:t>
            </a:r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licença-paternidade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(vinte) dias consecutivos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 médico participante, pelo nascimento ou pela adoção de filhos, </a:t>
            </a:r>
            <a:r>
              <a:rPr lang="pt-BR" sz="1800" dirty="0">
                <a:solidFill>
                  <a:schemeClr val="tx1"/>
                </a:solidFill>
              </a:rPr>
              <a:t>sem prejuízo da bolsa-formação.</a:t>
            </a:r>
          </a:p>
          <a:p>
            <a:endParaRPr lang="pt-BR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Documentação a ser encaminhada para o e-mail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licencas.provimento@saude.gov.br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Certidão de Nascimento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 de Guarda com a indicação de que a guarda destina-se à adoção.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certidão de nascimento expedida após a decisão judicial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86" y="1361151"/>
            <a:ext cx="4328993" cy="4056730"/>
          </a:xfrm>
          <a:prstGeom prst="rect">
            <a:avLst/>
          </a:prstGeom>
        </p:spPr>
      </p:pic>
      <p:pic>
        <p:nvPicPr>
          <p:cNvPr id="3" name="Google Shape;646;g2998e8f9e89_0_34">
            <a:extLst>
              <a:ext uri="{FF2B5EF4-FFF2-40B4-BE49-F238E27FC236}">
                <a16:creationId xmlns:a16="http://schemas.microsoft.com/office/drawing/2014/main" id="{6519D8EB-A14C-22C2-AB23-BA6AE76129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0181" y="993224"/>
            <a:ext cx="1160206" cy="367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314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25C9-23D1-C491-6663-DB625764B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F70E651-2699-1477-72E0-CEA0024231FF}"/>
              </a:ext>
            </a:extLst>
          </p:cNvPr>
          <p:cNvSpPr txBox="1"/>
          <p:nvPr/>
        </p:nvSpPr>
        <p:spPr>
          <a:xfrm>
            <a:off x="226142" y="1313407"/>
            <a:ext cx="789821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Art. 6º A licença-maternidade poderá ser concedida por até seis meses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sendo devida, durante o período, a percepção do benefício previdenciário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pago pelo INSS acrescido de complementação, pelo PMMB, que alcance o valor integral da bolsa-formação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nos termos do § 1º do art. 20 da Lei nº 12.871, de 2013.</a:t>
            </a:r>
          </a:p>
          <a:p>
            <a:pPr algn="just"/>
            <a:endParaRPr lang="pt-BR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Encaminhar ao PMMB 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concessão do benefício INSS, por e-mail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licencas.provimento@saude.gov.br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Campo Assunto </a:t>
            </a:r>
            <a:r>
              <a:rPr lang="pt-BR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LICENÇA/SALÁRIO MATERNIDADE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a  Certidão de Nascimento ou Atestado da Licença-Maternidade.</a:t>
            </a:r>
          </a:p>
          <a:p>
            <a:pPr algn="just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§ 1º Nas situações de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licença-maternidade em que a médica não fizer jus ao benefício previdenciário pago pelo INSS ou pelo regime de seguridade social próprio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em país que mantenha acordo internacional de seguridade social com a República Federativa do Brasil,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poderá ser afastada sem prejuízo da bolsa-formação e para fins de requerimento da integralidade da bolsa-formação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deverá ser apresentada a carta de concessão de auxílio com o indeferimento ou documento equiparado, além de relatório médico e a certidão de nascimento do filho, por e-mail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licencas.provimento@saude.gov.br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§ 2º O marco inicial da licença-maternidade será a alta hospitalar da mãe ou do recém-nascido, o que ocorrer por último.</a:t>
            </a:r>
          </a:p>
          <a:p>
            <a:pPr algn="just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§ 3º Os casos de licença-maternidade por adoção serão tratados de modo equivalente aos de licença-maternidade por nascimento, observadas as condições previstas na Lei nº 8.213, de 24 de julho de 1991</a:t>
            </a:r>
            <a:r>
              <a:rPr lang="pt-BR" sz="1600" dirty="0"/>
              <a:t>.</a:t>
            </a:r>
          </a:p>
          <a:p>
            <a:pPr algn="just"/>
            <a:endParaRPr lang="pt-BR" sz="1600" dirty="0"/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4B647A5A-BBCE-B951-4B19-C75F0DDACFC7}"/>
              </a:ext>
            </a:extLst>
          </p:cNvPr>
          <p:cNvSpPr txBox="1">
            <a:spLocks/>
          </p:cNvSpPr>
          <p:nvPr/>
        </p:nvSpPr>
        <p:spPr>
          <a:xfrm>
            <a:off x="973394" y="232946"/>
            <a:ext cx="8650582" cy="686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n° 399 - </a:t>
            </a: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Licença-Maternidade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659D32-16A8-239C-A204-7DD28EC7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206" y="1102339"/>
            <a:ext cx="3068528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77DE0-FAF1-5FFD-C280-17C99D14A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>
            <a:extLst>
              <a:ext uri="{FF2B5EF4-FFF2-40B4-BE49-F238E27FC236}">
                <a16:creationId xmlns:a16="http://schemas.microsoft.com/office/drawing/2014/main" id="{663FDD80-48EC-D8A8-A5E3-5AA8D8767E99}"/>
              </a:ext>
            </a:extLst>
          </p:cNvPr>
          <p:cNvSpPr txBox="1"/>
          <p:nvPr/>
        </p:nvSpPr>
        <p:spPr>
          <a:xfrm>
            <a:off x="10796179" y="37594"/>
            <a:ext cx="1202267" cy="1953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200" b="1" spc="73">
                <a:latin typeface="Trebuchet MS"/>
                <a:cs typeface="Trebuchet MS"/>
              </a:rPr>
              <a:t>GOV.BR/</a:t>
            </a:r>
            <a:r>
              <a:rPr sz="1200" b="1" spc="73">
                <a:solidFill>
                  <a:srgbClr val="25CF18"/>
                </a:solidFill>
                <a:latin typeface="Trebuchet MS"/>
                <a:cs typeface="Trebuchet MS"/>
              </a:rPr>
              <a:t>SAUDE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ED093AA-355D-9E73-4E90-82B50EACE665}"/>
              </a:ext>
            </a:extLst>
          </p:cNvPr>
          <p:cNvSpPr txBox="1">
            <a:spLocks/>
          </p:cNvSpPr>
          <p:nvPr/>
        </p:nvSpPr>
        <p:spPr>
          <a:xfrm>
            <a:off x="1002785" y="196175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399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58D64F-3B77-677F-D0BC-50893BE9D8E2}"/>
              </a:ext>
            </a:extLst>
          </p:cNvPr>
          <p:cNvSpPr txBox="1"/>
          <p:nvPr/>
        </p:nvSpPr>
        <p:spPr>
          <a:xfrm>
            <a:off x="249615" y="1018001"/>
            <a:ext cx="637703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000" dirty="0"/>
          </a:p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Art. 8º Nas situações de violência doméstica e familiar contra a mulher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afastamento por até seis meses, sem prejuízo da bolsa-formação, desde que apresentado documento comprobatório que justifique o afastamento.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0AF0D5-0716-296F-1DCD-2D07B615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066" y="1163789"/>
            <a:ext cx="4820472" cy="26780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93BEFC-CC12-3A14-4542-BD0CC706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595" y="3604991"/>
            <a:ext cx="2945659" cy="294565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809EEFF-9467-CF41-1BC9-B6A612504A12}"/>
              </a:ext>
            </a:extLst>
          </p:cNvPr>
          <p:cNvSpPr txBox="1"/>
          <p:nvPr/>
        </p:nvSpPr>
        <p:spPr>
          <a:xfrm>
            <a:off x="249615" y="4464296"/>
            <a:ext cx="7242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Art. 10. É vedada a concessão de afastamento do médico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participante do PMMB a fim de concorrer a cargos eletivos, ainda que sem o pagamento da bolsa-formação.</a:t>
            </a:r>
          </a:p>
        </p:txBody>
      </p:sp>
    </p:spTree>
    <p:extLst>
      <p:ext uri="{BB962C8B-B14F-4D97-AF65-F5344CB8AC3E}">
        <p14:creationId xmlns:p14="http://schemas.microsoft.com/office/powerpoint/2010/main" val="10348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0796179" y="37594"/>
            <a:ext cx="1202267" cy="1953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200" b="1" spc="73">
                <a:latin typeface="Trebuchet MS"/>
                <a:cs typeface="Trebuchet MS"/>
              </a:rPr>
              <a:t>GOV.BR/</a:t>
            </a:r>
            <a:r>
              <a:rPr sz="1200" b="1" spc="73">
                <a:solidFill>
                  <a:srgbClr val="25CF18"/>
                </a:solidFill>
                <a:latin typeface="Trebuchet MS"/>
                <a:cs typeface="Trebuchet MS"/>
              </a:rPr>
              <a:t>SAUDE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E934ED4-9BF8-8E76-C51A-31EFB97254D0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400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2A80D0-CD87-C5A3-3D91-3B725CE07E65}"/>
              </a:ext>
            </a:extLst>
          </p:cNvPr>
          <p:cNvSpPr txBox="1"/>
          <p:nvPr/>
        </p:nvSpPr>
        <p:spPr>
          <a:xfrm>
            <a:off x="395927" y="1394696"/>
            <a:ext cx="114064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Estabelece os critérios e procedimentos para a concessão de </a:t>
            </a:r>
            <a:r>
              <a:rPr lang="pt-BR" sz="2800" b="1" dirty="0"/>
              <a:t>horário especial</a:t>
            </a:r>
            <a:r>
              <a:rPr lang="pt-BR" sz="2800" dirty="0"/>
              <a:t> ao médico participante do PMMB com deficiência ou que possua dependente com deficiência.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255810-94AF-F850-EABB-65A15DB9025B}"/>
              </a:ext>
            </a:extLst>
          </p:cNvPr>
          <p:cNvSpPr txBox="1"/>
          <p:nvPr/>
        </p:nvSpPr>
        <p:spPr>
          <a:xfrm>
            <a:off x="480768" y="2975179"/>
            <a:ext cx="62122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Art. 2º Para fins de aplicação desta Resolução, considera-se como horário especial, no âmbito do PMMB, </a:t>
            </a:r>
            <a:r>
              <a:rPr lang="pt-BR" sz="2400" b="1" u="sng" dirty="0"/>
              <a:t>a redução diária de até duas horas da carga horária assistencial do médico participante</a:t>
            </a:r>
            <a:r>
              <a:rPr lang="pt-BR" sz="2400" dirty="0"/>
              <a:t>, </a:t>
            </a:r>
            <a:r>
              <a:rPr lang="pt-BR" sz="2400" b="1" u="sng" dirty="0"/>
              <a:t>desde que o somatório das horas reduzidas não ultrapasse seis horas semanais,</a:t>
            </a:r>
            <a:r>
              <a:rPr lang="pt-BR" sz="2400" dirty="0"/>
              <a:t> sem prejuízo do recebimento da bolsa-formação.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4C906E-6B81-9017-9FBC-B7783868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905" y="2975179"/>
            <a:ext cx="4490667" cy="30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7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5860-8FBA-C9B8-0ED2-6CABAA09D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>
            <a:extLst>
              <a:ext uri="{FF2B5EF4-FFF2-40B4-BE49-F238E27FC236}">
                <a16:creationId xmlns:a16="http://schemas.microsoft.com/office/drawing/2014/main" id="{1ACF124B-5357-8269-4466-F070D90061F3}"/>
              </a:ext>
            </a:extLst>
          </p:cNvPr>
          <p:cNvSpPr txBox="1"/>
          <p:nvPr/>
        </p:nvSpPr>
        <p:spPr>
          <a:xfrm>
            <a:off x="10796179" y="37594"/>
            <a:ext cx="1202267" cy="1953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200" b="1" spc="73">
                <a:latin typeface="Trebuchet MS"/>
                <a:cs typeface="Trebuchet MS"/>
              </a:rPr>
              <a:t>GOV.BR/</a:t>
            </a:r>
            <a:r>
              <a:rPr sz="1200" b="1" spc="73">
                <a:solidFill>
                  <a:srgbClr val="25CF18"/>
                </a:solidFill>
                <a:latin typeface="Trebuchet MS"/>
                <a:cs typeface="Trebuchet MS"/>
              </a:rPr>
              <a:t>SAUDE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C137C8C-AC0B-DFDB-F281-FB8AE784CBBF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400 de 10/11/2023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CDDC5C0-6250-9E7B-63CB-26EF965A72F0}"/>
              </a:ext>
            </a:extLst>
          </p:cNvPr>
          <p:cNvSpPr txBox="1"/>
          <p:nvPr/>
        </p:nvSpPr>
        <p:spPr>
          <a:xfrm>
            <a:off x="627561" y="1305341"/>
            <a:ext cx="672534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3º São elegíveis a requerer a concessão de horário especial os médicos participantes do PMMB que possuam: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I - deficiência de natureza física, mental, intelectual ou sensorial</a:t>
            </a:r>
            <a:r>
              <a:rPr lang="pt-BR" sz="2000" dirty="0"/>
              <a:t> nos termos da Lei nº 13.146, de 6 de julho de 2015, que dificulte o exercício pleno de suas atividades no PMMB em igualdade de condições com os demais profissionais; </a:t>
            </a:r>
          </a:p>
          <a:p>
            <a:pPr algn="just"/>
            <a:r>
              <a:rPr lang="pt-BR" sz="2000" dirty="0"/>
              <a:t>Ou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b="1" dirty="0"/>
              <a:t>II - cônjuge, filho menor ou incapaz ou dependente legal</a:t>
            </a:r>
            <a:r>
              <a:rPr lang="pt-BR" sz="2000" dirty="0"/>
              <a:t> com deficiência de natureza física, mental, intelectual ou sensorial, </a:t>
            </a:r>
            <a:r>
              <a:rPr lang="pt-BR" sz="2000" b="1" dirty="0"/>
              <a:t>incluído o transtorno do espectro autista</a:t>
            </a:r>
            <a:r>
              <a:rPr lang="pt-BR" sz="2000" dirty="0"/>
              <a:t>, nos termos da Lei n.º 12.764, de 27 de dezembro de 2012, que demande do médico participante atendimento a necessidades de acompanhamento médico.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581E81-E4C6-CB7A-DD26-2C2FA2E2A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399" y="2128101"/>
            <a:ext cx="4183947" cy="33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5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6A91-0E08-5F4F-60F2-644CBD60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>
            <a:extLst>
              <a:ext uri="{FF2B5EF4-FFF2-40B4-BE49-F238E27FC236}">
                <a16:creationId xmlns:a16="http://schemas.microsoft.com/office/drawing/2014/main" id="{BF0F5473-F371-D083-6A10-F625B8276219}"/>
              </a:ext>
            </a:extLst>
          </p:cNvPr>
          <p:cNvSpPr txBox="1"/>
          <p:nvPr/>
        </p:nvSpPr>
        <p:spPr>
          <a:xfrm>
            <a:off x="10796179" y="37594"/>
            <a:ext cx="1202267" cy="1953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200" b="1" spc="73">
                <a:latin typeface="Trebuchet MS"/>
                <a:cs typeface="Trebuchet MS"/>
              </a:rPr>
              <a:t>GOV.BR/</a:t>
            </a:r>
            <a:r>
              <a:rPr sz="1200" b="1" spc="73">
                <a:solidFill>
                  <a:srgbClr val="25CF18"/>
                </a:solidFill>
                <a:latin typeface="Trebuchet MS"/>
                <a:cs typeface="Trebuchet MS"/>
              </a:rPr>
              <a:t>SAUDE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A7AF81B-6738-3DEC-580E-4D9268F77A43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400 de 10/11/2023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F99F1B-51F9-8FC5-2819-07FE83BC9842}"/>
              </a:ext>
            </a:extLst>
          </p:cNvPr>
          <p:cNvSpPr txBox="1"/>
          <p:nvPr/>
        </p:nvSpPr>
        <p:spPr>
          <a:xfrm>
            <a:off x="240536" y="970056"/>
            <a:ext cx="854950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4º A requisição </a:t>
            </a:r>
            <a:r>
              <a:rPr lang="pt-BR" sz="2000" b="1" dirty="0"/>
              <a:t>para concessão de carga horária especial </a:t>
            </a:r>
            <a:r>
              <a:rPr lang="pt-BR" sz="2000" dirty="0"/>
              <a:t>deverá ser feita à Coordenação Geral de Provimento Profissional, do Departamento de Apoio à Gestão da Atenção Primária do Ministério da Saúde, </a:t>
            </a:r>
            <a:r>
              <a:rPr lang="pt-BR" sz="2000" b="1" dirty="0"/>
              <a:t>acompanhada de laudo médico expedido por especialista vinculado à deficiência alegada, em relação a sua condição ou a de seu dependente</a:t>
            </a:r>
            <a:r>
              <a:rPr lang="pt-BR" sz="2000" dirty="0"/>
              <a:t>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§ 1º A condição descrita no laudo médico deverá ser comprovada nos termos do § 4º do art. 20 da Lei nº 12.871, de 2013, considerando parecer de:</a:t>
            </a:r>
          </a:p>
          <a:p>
            <a:pPr algn="just"/>
            <a:endParaRPr lang="pt-BR" sz="2000" dirty="0"/>
          </a:p>
          <a:p>
            <a:pPr marL="457200" indent="-457200" algn="just">
              <a:buAutoNum type="alphaLcParenR"/>
            </a:pPr>
            <a:r>
              <a:rPr lang="pt-BR" sz="2000" dirty="0"/>
              <a:t>Junta Médica Oficial do Município onde o médico participante exerça suas atividades no PMMB;</a:t>
            </a:r>
          </a:p>
          <a:p>
            <a:pPr marL="457200" indent="-457200" algn="just">
              <a:buAutoNum type="alphaLcParenR"/>
            </a:pPr>
            <a:endParaRPr lang="pt-BR" sz="2000" dirty="0"/>
          </a:p>
          <a:p>
            <a:pPr algn="just"/>
            <a:r>
              <a:rPr lang="pt-BR" sz="2000" dirty="0"/>
              <a:t>b) Junta Médica Oficial do Estado onde o médico participante exerça suas atividades no PMMB; ou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c) Junta Médica Oficial da Previdência Social.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1D95B1-C0EF-4AF3-9136-3D177531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039" y="2417062"/>
            <a:ext cx="3279412" cy="25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78" t="-16342" r="-6663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Freeform 3"/>
          <p:cNvSpPr/>
          <p:nvPr/>
        </p:nvSpPr>
        <p:spPr>
          <a:xfrm>
            <a:off x="9030703" y="6172200"/>
            <a:ext cx="2475497" cy="447676"/>
          </a:xfrm>
          <a:custGeom>
            <a:avLst/>
            <a:gdLst/>
            <a:ahLst/>
            <a:cxnLst/>
            <a:rect l="l" t="t" r="r" b="b"/>
            <a:pathLst>
              <a:path w="3713246" h="671514">
                <a:moveTo>
                  <a:pt x="0" y="0"/>
                </a:moveTo>
                <a:lnTo>
                  <a:pt x="3713246" y="0"/>
                </a:lnTo>
                <a:lnTo>
                  <a:pt x="3713246" y="671514"/>
                </a:lnTo>
                <a:lnTo>
                  <a:pt x="0" y="67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" r="-12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Freeform 4"/>
          <p:cNvSpPr/>
          <p:nvPr/>
        </p:nvSpPr>
        <p:spPr>
          <a:xfrm>
            <a:off x="1601427" y="2345358"/>
            <a:ext cx="8989147" cy="3634433"/>
          </a:xfrm>
          <a:custGeom>
            <a:avLst/>
            <a:gdLst/>
            <a:ahLst/>
            <a:cxnLst/>
            <a:rect l="l" t="t" r="r" b="b"/>
            <a:pathLst>
              <a:path w="13483720" h="5451649">
                <a:moveTo>
                  <a:pt x="0" y="0"/>
                </a:moveTo>
                <a:lnTo>
                  <a:pt x="13483720" y="0"/>
                </a:lnTo>
                <a:lnTo>
                  <a:pt x="13483720" y="5451650"/>
                </a:lnTo>
                <a:lnTo>
                  <a:pt x="0" y="5451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819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5" name="Group 5"/>
          <p:cNvGrpSpPr/>
          <p:nvPr/>
        </p:nvGrpSpPr>
        <p:grpSpPr>
          <a:xfrm>
            <a:off x="8533173" y="5861654"/>
            <a:ext cx="2057400" cy="118137"/>
            <a:chOff x="0" y="0"/>
            <a:chExt cx="812800" cy="466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6671"/>
            </a:xfrm>
            <a:custGeom>
              <a:avLst/>
              <a:gdLst/>
              <a:ahLst/>
              <a:cxnLst/>
              <a:rect l="l" t="t" r="r" b="b"/>
              <a:pathLst>
                <a:path w="812800" h="46671">
                  <a:moveTo>
                    <a:pt x="0" y="0"/>
                  </a:moveTo>
                  <a:lnTo>
                    <a:pt x="812800" y="0"/>
                  </a:lnTo>
                  <a:lnTo>
                    <a:pt x="812800" y="46671"/>
                  </a:lnTo>
                  <a:lnTo>
                    <a:pt x="0" y="46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812800" cy="180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802093"/>
            <a:ext cx="10820400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>
                <a:solidFill>
                  <a:srgbClr val="6C14A2"/>
                </a:solidFill>
                <a:latin typeface="Rawline 1"/>
              </a:rPr>
              <a:t>PROGRAMA MAIS MÉDICOS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364981"/>
            <a:ext cx="1028493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3"/>
              </a:lnSpc>
            </a:pPr>
            <a:r>
              <a:rPr lang="en-US" sz="2666" spc="-162">
                <a:solidFill>
                  <a:srgbClr val="000000"/>
                </a:solidFill>
                <a:latin typeface="Rawline 1"/>
              </a:rPr>
              <a:t>PROVIMENTO NO BRASIL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1735396"/>
            <a:ext cx="1052574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</a:pPr>
            <a:r>
              <a:rPr lang="en-US" sz="2000" spc="-20">
                <a:solidFill>
                  <a:srgbClr val="444444"/>
                </a:solidFill>
                <a:latin typeface="Rawline 3"/>
              </a:rPr>
              <a:t>SÉRIE HISTÓRICA DE PROFISSIONAIS MÉDICOS NO PROGRAMA</a:t>
            </a:r>
          </a:p>
        </p:txBody>
      </p:sp>
      <p:sp>
        <p:nvSpPr>
          <p:cNvPr id="11" name="Freeform 11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2" name="TextBox 12"/>
          <p:cNvSpPr txBox="1"/>
          <p:nvPr/>
        </p:nvSpPr>
        <p:spPr>
          <a:xfrm>
            <a:off x="1666252" y="6172200"/>
            <a:ext cx="1052574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"/>
              </a:lnSpc>
            </a:pPr>
            <a:r>
              <a:rPr lang="en-US" sz="1000" spc="-10">
                <a:solidFill>
                  <a:srgbClr val="444444"/>
                </a:solidFill>
                <a:latin typeface="Rawline 3"/>
              </a:rPr>
              <a:t>NÚMERO DE MÉDICOS EM DEZEMBRO DE CADA ANO.</a:t>
            </a:r>
          </a:p>
          <a:p>
            <a:pPr>
              <a:lnSpc>
                <a:spcPts val="1190"/>
              </a:lnSpc>
            </a:pPr>
            <a:r>
              <a:rPr lang="en-US" sz="1000" spc="-10">
                <a:solidFill>
                  <a:srgbClr val="444444"/>
                </a:solidFill>
                <a:latin typeface="Rawline 3"/>
              </a:rPr>
              <a:t>DADO 2023 REFERENTE A JANEIRO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72C44-7C8A-0CC2-6E12-6E0061244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>
            <a:extLst>
              <a:ext uri="{FF2B5EF4-FFF2-40B4-BE49-F238E27FC236}">
                <a16:creationId xmlns:a16="http://schemas.microsoft.com/office/drawing/2014/main" id="{DA529150-05DE-4DA2-73C5-485FD3F3FC8E}"/>
              </a:ext>
            </a:extLst>
          </p:cNvPr>
          <p:cNvSpPr txBox="1"/>
          <p:nvPr/>
        </p:nvSpPr>
        <p:spPr>
          <a:xfrm>
            <a:off x="10796179" y="37594"/>
            <a:ext cx="1202267" cy="1953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1200" b="1" spc="73">
                <a:latin typeface="Trebuchet MS"/>
                <a:cs typeface="Trebuchet MS"/>
              </a:rPr>
              <a:t>GOV.BR/</a:t>
            </a:r>
            <a:r>
              <a:rPr sz="1200" b="1" spc="73">
                <a:solidFill>
                  <a:srgbClr val="25CF18"/>
                </a:solidFill>
                <a:latin typeface="Trebuchet MS"/>
                <a:cs typeface="Trebuchet MS"/>
              </a:rPr>
              <a:t>SAUDE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ED8A15D-9E7C-89F1-FE9C-0198F301F2F0}"/>
              </a:ext>
            </a:extLst>
          </p:cNvPr>
          <p:cNvSpPr txBox="1">
            <a:spLocks/>
          </p:cNvSpPr>
          <p:nvPr/>
        </p:nvSpPr>
        <p:spPr>
          <a:xfrm>
            <a:off x="1012618" y="198041"/>
            <a:ext cx="9184178" cy="6278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83E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a-DK" sz="3200" b="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Resolução N° 400 de 10/11/2023</a:t>
            </a:r>
            <a:endParaRPr lang="pt-BR" sz="3200" b="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869341-0175-8917-C2EB-5FD4B11C271C}"/>
              </a:ext>
            </a:extLst>
          </p:cNvPr>
          <p:cNvSpPr txBox="1"/>
          <p:nvPr/>
        </p:nvSpPr>
        <p:spPr>
          <a:xfrm>
            <a:off x="329938" y="1305341"/>
            <a:ext cx="11227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Art. 5º A concessão do horário especial ao médico participante no âmbito do PMMB </a:t>
            </a:r>
            <a:r>
              <a:rPr lang="pt-BR" sz="2000" b="1" dirty="0"/>
              <a:t>está vinculada à inexistência de outros vínculos de atividade profissional do requerente.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2000" b="1" dirty="0">
                <a:solidFill>
                  <a:srgbClr val="FF0000"/>
                </a:solidFill>
              </a:rPr>
              <a:t>Parágrafo único. O médico participante em usufruto do horário especial, que venha a acumular qualquer outro vínculo de atividade profissional com as atividades do PMMB, perderá a concessão do horário especial.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E1BB02-5434-5016-804D-2F97A6C5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66" y="3704734"/>
            <a:ext cx="7884114" cy="26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7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725215" y="1959103"/>
            <a:ext cx="4130564" cy="3829390"/>
          </a:xfrm>
        </p:spPr>
        <p:txBody>
          <a:bodyPr/>
          <a:lstStyle/>
          <a:p>
            <a:r>
              <a:rPr lang="da-DK" sz="2800" dirty="0">
                <a:latin typeface="Montserrat ExtraBold" panose="00000900000000000000" pitchFamily="2" charset="0"/>
              </a:rPr>
              <a:t>Licença médica</a:t>
            </a:r>
          </a:p>
          <a:p>
            <a:r>
              <a:rPr lang="da-DK" sz="2800" dirty="0">
                <a:latin typeface="Montserrat ExtraBold" panose="00000900000000000000" pitchFamily="2" charset="0"/>
              </a:rPr>
              <a:t>Documentações deverão ser encaminhadas para o e-mail licencas.provimento@saude.gov.br</a:t>
            </a:r>
            <a:endParaRPr lang="pt-BR" sz="2800" dirty="0">
              <a:latin typeface="Montserrat ExtraBold" panose="00000900000000000000" pitchFamily="2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23"/>
          </p:nvPr>
        </p:nvSpPr>
        <p:spPr>
          <a:xfrm>
            <a:off x="5556562" y="3590400"/>
            <a:ext cx="4205043" cy="32385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Montserrat ExtraBold" panose="00000900000000000000" pitchFamily="2" charset="0"/>
              </a:rPr>
              <a:t>Retorno às atividades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24"/>
          </p:nvPr>
        </p:nvSpPr>
        <p:spPr>
          <a:xfrm>
            <a:off x="5556563" y="3937084"/>
            <a:ext cx="4205043" cy="52387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Ofício da Gestão Municipal constando a data do retorno as atividades e todas as informações pertinentes para a análise do pagamento.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25"/>
          </p:nvPr>
        </p:nvSpPr>
        <p:spPr>
          <a:xfrm>
            <a:off x="5527120" y="1160112"/>
            <a:ext cx="4205043" cy="32385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latin typeface="Montserrat ExtraBold" panose="00000900000000000000" pitchFamily="2" charset="0"/>
              </a:rPr>
              <a:t>Documentações:</a:t>
            </a:r>
            <a:endParaRPr lang="da-DK" dirty="0">
              <a:solidFill>
                <a:schemeClr val="tx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26"/>
          </p:nvPr>
        </p:nvSpPr>
        <p:spPr>
          <a:xfrm>
            <a:off x="5556563" y="1473210"/>
            <a:ext cx="4205043" cy="119641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Atestado médico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Comunicado de decisão do INSS (deverá constar a data final da concessão do benefício)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Comunicado de Gozo Benefício Previdenciário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5613798" y="3441872"/>
            <a:ext cx="50958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5613798" y="6354191"/>
            <a:ext cx="50958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utoShape 5">
            <a:extLst>
              <a:ext uri="{FF2B5EF4-FFF2-40B4-BE49-F238E27FC236}">
                <a16:creationId xmlns:a16="http://schemas.microsoft.com/office/drawing/2014/main" id="{28BB8506-0990-E47D-1EB7-10FF64BAAD07}"/>
              </a:ext>
            </a:extLst>
          </p:cNvPr>
          <p:cNvSpPr>
            <a:spLocks/>
          </p:cNvSpPr>
          <p:nvPr/>
        </p:nvSpPr>
        <p:spPr bwMode="auto">
          <a:xfrm rot="912508">
            <a:off x="1080442" y="708564"/>
            <a:ext cx="1013962" cy="1013962"/>
          </a:xfrm>
          <a:custGeom>
            <a:avLst/>
            <a:gdLst>
              <a:gd name="T0" fmla="*/ 571473 w 21543"/>
              <a:gd name="T1" fmla="*/ 571500 h 21600"/>
              <a:gd name="T2" fmla="*/ 571473 w 21543"/>
              <a:gd name="T3" fmla="*/ 571500 h 21600"/>
              <a:gd name="T4" fmla="*/ 571473 w 21543"/>
              <a:gd name="T5" fmla="*/ 571500 h 21600"/>
              <a:gd name="T6" fmla="*/ 571473 w 21543"/>
              <a:gd name="T7" fmla="*/ 571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7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600"/>
                </a:cubicBezTo>
                <a:lnTo>
                  <a:pt x="8751" y="21600"/>
                </a:lnTo>
                <a:cubicBezTo>
                  <a:pt x="8987" y="21600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600"/>
                  <a:pt x="17502" y="21600"/>
                </a:cubicBezTo>
                <a:cubicBezTo>
                  <a:pt x="17617" y="21600"/>
                  <a:pt x="17730" y="21570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pt-BR"/>
          </a:p>
        </p:txBody>
      </p:sp>
      <p:cxnSp>
        <p:nvCxnSpPr>
          <p:cNvPr id="15" name="Conector reto 14"/>
          <p:cNvCxnSpPr/>
          <p:nvPr/>
        </p:nvCxnSpPr>
        <p:spPr>
          <a:xfrm>
            <a:off x="1093342" y="5105654"/>
            <a:ext cx="2943226" cy="0"/>
          </a:xfrm>
          <a:prstGeom prst="line">
            <a:avLst/>
          </a:prstGeom>
          <a:ln w="12700">
            <a:solidFill>
              <a:srgbClr val="03C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902149" y="1847721"/>
            <a:ext cx="2943226" cy="0"/>
          </a:xfrm>
          <a:prstGeom prst="line">
            <a:avLst/>
          </a:prstGeom>
          <a:ln w="12700">
            <a:solidFill>
              <a:srgbClr val="03C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5613798" y="4515713"/>
          <a:ext cx="5748899" cy="1415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705">
                  <a:extLst>
                    <a:ext uri="{9D8B030D-6E8A-4147-A177-3AD203B41FA5}">
                      <a16:colId xmlns:a16="http://schemas.microsoft.com/office/drawing/2014/main" val="1512096426"/>
                    </a:ext>
                  </a:extLst>
                </a:gridCol>
                <a:gridCol w="385176">
                  <a:extLst>
                    <a:ext uri="{9D8B030D-6E8A-4147-A177-3AD203B41FA5}">
                      <a16:colId xmlns:a16="http://schemas.microsoft.com/office/drawing/2014/main" val="3504810786"/>
                    </a:ext>
                  </a:extLst>
                </a:gridCol>
                <a:gridCol w="1110687">
                  <a:extLst>
                    <a:ext uri="{9D8B030D-6E8A-4147-A177-3AD203B41FA5}">
                      <a16:colId xmlns:a16="http://schemas.microsoft.com/office/drawing/2014/main" val="4098039037"/>
                    </a:ext>
                  </a:extLst>
                </a:gridCol>
                <a:gridCol w="1098040">
                  <a:extLst>
                    <a:ext uri="{9D8B030D-6E8A-4147-A177-3AD203B41FA5}">
                      <a16:colId xmlns:a16="http://schemas.microsoft.com/office/drawing/2014/main" val="4126764210"/>
                    </a:ext>
                  </a:extLst>
                </a:gridCol>
                <a:gridCol w="726661">
                  <a:extLst>
                    <a:ext uri="{9D8B030D-6E8A-4147-A177-3AD203B41FA5}">
                      <a16:colId xmlns:a16="http://schemas.microsoft.com/office/drawing/2014/main" val="795257962"/>
                    </a:ext>
                  </a:extLst>
                </a:gridCol>
                <a:gridCol w="1409630">
                  <a:extLst>
                    <a:ext uri="{9D8B030D-6E8A-4147-A177-3AD203B41FA5}">
                      <a16:colId xmlns:a16="http://schemas.microsoft.com/office/drawing/2014/main" val="8798536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NOME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CPF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DATA DO INICIO DA LICENÇA MEDICA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DATA TERMINO DA LICENÇA MEDICA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RETORNO AS ATIVIDADES NA UNIDADE DE SAÚDE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AFASTAMENTO SEM JUSTIFICATIVA (PERÍODO)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99187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10460739"/>
                  </a:ext>
                </a:extLst>
              </a:tr>
            </a:tbl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372" y="2030492"/>
            <a:ext cx="2784325" cy="192225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42" y="3586789"/>
            <a:ext cx="436692" cy="57401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73" y="1231783"/>
            <a:ext cx="436692" cy="57401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536" y="2514698"/>
            <a:ext cx="3463562" cy="7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89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57510285-AC17-A578-3361-07298DA798A1}"/>
              </a:ext>
            </a:extLst>
          </p:cNvPr>
          <p:cNvSpPr/>
          <p:nvPr/>
        </p:nvSpPr>
        <p:spPr>
          <a:xfrm>
            <a:off x="6187440" y="2253499"/>
            <a:ext cx="4744720" cy="1659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8610" y="400260"/>
            <a:ext cx="9454588" cy="697972"/>
          </a:xfrm>
        </p:spPr>
        <p:txBody>
          <a:bodyPr>
            <a:noAutofit/>
          </a:bodyPr>
          <a:lstStyle/>
          <a:p>
            <a:pPr algn="ctr"/>
            <a:r>
              <a:rPr lang="da-DK" sz="2800" dirty="0" err="1">
                <a:latin typeface="Montserrat ExtraBold" panose="00000900000000000000" pitchFamily="2" charset="0"/>
              </a:rPr>
              <a:t>Quais</a:t>
            </a:r>
            <a:r>
              <a:rPr lang="da-DK" sz="2800" dirty="0">
                <a:latin typeface="Montserrat ExtraBold" panose="00000900000000000000" pitchFamily="2" charset="0"/>
              </a:rPr>
              <a:t> </a:t>
            </a:r>
            <a:r>
              <a:rPr lang="da-DK" sz="2800" dirty="0" err="1">
                <a:latin typeface="Montserrat ExtraBold" panose="00000900000000000000" pitchFamily="2" charset="0"/>
              </a:rPr>
              <a:t>são</a:t>
            </a:r>
            <a:r>
              <a:rPr lang="da-DK" sz="2800" dirty="0">
                <a:latin typeface="Montserrat ExtraBold" panose="00000900000000000000" pitchFamily="2" charset="0"/>
              </a:rPr>
              <a:t> os </a:t>
            </a:r>
            <a:r>
              <a:rPr lang="da-DK" sz="2800" dirty="0" err="1">
                <a:latin typeface="Montserrat ExtraBold" panose="00000900000000000000" pitchFamily="2" charset="0"/>
              </a:rPr>
              <a:t>dois</a:t>
            </a:r>
            <a:r>
              <a:rPr lang="da-DK" sz="2800" dirty="0">
                <a:latin typeface="Montserrat ExtraBold" panose="00000900000000000000" pitchFamily="2" charset="0"/>
              </a:rPr>
              <a:t> </a:t>
            </a:r>
            <a:r>
              <a:rPr lang="da-DK" sz="2800" dirty="0" err="1">
                <a:latin typeface="Montserrat ExtraBold" panose="00000900000000000000" pitchFamily="2" charset="0"/>
              </a:rPr>
              <a:t>principais</a:t>
            </a:r>
            <a:r>
              <a:rPr lang="da-DK" sz="2800" dirty="0">
                <a:latin typeface="Montserrat ExtraBold" panose="00000900000000000000" pitchFamily="2" charset="0"/>
              </a:rPr>
              <a:t> sistemas </a:t>
            </a:r>
            <a:r>
              <a:rPr lang="da-DK" sz="2800" dirty="0" err="1">
                <a:latin typeface="Montserrat ExtraBold" panose="00000900000000000000" pitchFamily="2" charset="0"/>
              </a:rPr>
              <a:t>utilizados</a:t>
            </a:r>
            <a:r>
              <a:rPr lang="da-DK" sz="2800" dirty="0">
                <a:latin typeface="Montserrat ExtraBold" panose="00000900000000000000" pitchFamily="2" charset="0"/>
              </a:rPr>
              <a:t> no Mais </a:t>
            </a:r>
            <a:r>
              <a:rPr lang="da-DK" sz="2800" dirty="0" err="1">
                <a:latin typeface="Montserrat ExtraBold" panose="00000900000000000000" pitchFamily="2" charset="0"/>
              </a:rPr>
              <a:t>Médicos</a:t>
            </a:r>
            <a:r>
              <a:rPr lang="da-DK" sz="2800" dirty="0">
                <a:latin typeface="Montserrat ExtraBold" panose="00000900000000000000" pitchFamily="2" charset="0"/>
              </a:rPr>
              <a:t>?</a:t>
            </a:r>
            <a:endParaRPr lang="pt-BR" sz="2800" dirty="0">
              <a:latin typeface="Montserrat ExtraBold" panose="00000900000000000000" pitchFamily="2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616700" y="2391584"/>
            <a:ext cx="3886200" cy="414029"/>
          </a:xfrm>
        </p:spPr>
        <p:txBody>
          <a:bodyPr/>
          <a:lstStyle/>
          <a:p>
            <a:r>
              <a:rPr lang="da-DK" dirty="0">
                <a:latin typeface="Montserrat ExtraBold" panose="00000900000000000000" pitchFamily="2" charset="0"/>
              </a:rPr>
              <a:t>Sistema de </a:t>
            </a:r>
            <a:r>
              <a:rPr lang="da-DK" dirty="0" err="1">
                <a:latin typeface="Montserrat ExtraBold" panose="00000900000000000000" pitchFamily="2" charset="0"/>
              </a:rPr>
              <a:t>Gerenciamento</a:t>
            </a:r>
            <a:r>
              <a:rPr lang="da-DK" dirty="0">
                <a:latin typeface="Montserrat ExtraBold" panose="00000900000000000000" pitchFamily="2" charset="0"/>
              </a:rPr>
              <a:t> de </a:t>
            </a:r>
            <a:r>
              <a:rPr lang="da-DK" dirty="0" err="1">
                <a:latin typeface="Montserrat ExtraBold" panose="00000900000000000000" pitchFamily="2" charset="0"/>
              </a:rPr>
              <a:t>Programas</a:t>
            </a:r>
            <a:r>
              <a:rPr lang="da-DK" dirty="0">
                <a:latin typeface="Montserrat ExtraBold" panose="00000900000000000000" pitchFamily="2" charset="0"/>
              </a:rPr>
              <a:t> – SGP Mais </a:t>
            </a:r>
            <a:r>
              <a:rPr lang="da-DK" dirty="0" err="1">
                <a:latin typeface="Montserrat ExtraBold" panose="00000900000000000000" pitchFamily="2" charset="0"/>
              </a:rPr>
              <a:t>Médicos</a:t>
            </a:r>
            <a:endParaRPr lang="pt-BR" dirty="0">
              <a:latin typeface="Montserrat ExtraBold" panose="000009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B82342-E1D1-811D-E9D3-F1C50328805C}"/>
              </a:ext>
            </a:extLst>
          </p:cNvPr>
          <p:cNvSpPr/>
          <p:nvPr/>
        </p:nvSpPr>
        <p:spPr>
          <a:xfrm>
            <a:off x="5648686" y="2674097"/>
            <a:ext cx="818039" cy="818039"/>
          </a:xfrm>
          <a:prstGeom prst="ellipse">
            <a:avLst/>
          </a:prstGeom>
          <a:solidFill>
            <a:srgbClr val="03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5BCDFA55-5D01-020F-F830-3AA75885DED7}"/>
              </a:ext>
            </a:extLst>
          </p:cNvPr>
          <p:cNvSpPr/>
          <p:nvPr/>
        </p:nvSpPr>
        <p:spPr>
          <a:xfrm>
            <a:off x="6187440" y="4092397"/>
            <a:ext cx="4744720" cy="1659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spaço Reservado para Texto 3">
            <a:extLst>
              <a:ext uri="{FF2B5EF4-FFF2-40B4-BE49-F238E27FC236}">
                <a16:creationId xmlns:a16="http://schemas.microsoft.com/office/drawing/2014/main" id="{67F75C9C-254F-FDDF-FCD5-29ABDABBE112}"/>
              </a:ext>
            </a:extLst>
          </p:cNvPr>
          <p:cNvSpPr txBox="1">
            <a:spLocks/>
          </p:cNvSpPr>
          <p:nvPr/>
        </p:nvSpPr>
        <p:spPr>
          <a:xfrm>
            <a:off x="6713178" y="4271494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latin typeface="Montserrat ExtraBold" panose="00000900000000000000" pitchFamily="2" charset="0"/>
              </a:rPr>
              <a:t>E-</a:t>
            </a:r>
            <a:r>
              <a:rPr lang="da-DK" dirty="0" err="1">
                <a:latin typeface="Montserrat ExtraBold" panose="00000900000000000000" pitchFamily="2" charset="0"/>
              </a:rPr>
              <a:t>gestor</a:t>
            </a:r>
            <a:r>
              <a:rPr lang="da-DK" dirty="0">
                <a:latin typeface="Montserrat ExtraBold" panose="00000900000000000000" pitchFamily="2" charset="0"/>
              </a:rPr>
              <a:t> – </a:t>
            </a:r>
            <a:r>
              <a:rPr lang="da-DK" dirty="0" err="1">
                <a:latin typeface="Montserrat ExtraBold" panose="00000900000000000000" pitchFamily="2" charset="0"/>
              </a:rPr>
              <a:t>Módulo</a:t>
            </a:r>
            <a:r>
              <a:rPr lang="da-DK" dirty="0">
                <a:latin typeface="Montserrat ExtraBold" panose="00000900000000000000" pitchFamily="2" charset="0"/>
              </a:rPr>
              <a:t> Mais </a:t>
            </a:r>
            <a:r>
              <a:rPr lang="da-DK" dirty="0" err="1">
                <a:latin typeface="Montserrat ExtraBold" panose="00000900000000000000" pitchFamily="2" charset="0"/>
              </a:rPr>
              <a:t>Médicos</a:t>
            </a:r>
            <a:r>
              <a:rPr lang="da-DK" dirty="0">
                <a:latin typeface="Montserrat ExtraBold" panose="00000900000000000000" pitchFamily="2" charset="0"/>
              </a:rPr>
              <a:t>/ </a:t>
            </a:r>
            <a:r>
              <a:rPr lang="da-DK" dirty="0" err="1">
                <a:latin typeface="Montserrat ExtraBold" panose="00000900000000000000" pitchFamily="2" charset="0"/>
              </a:rPr>
              <a:t>Médicos</a:t>
            </a:r>
            <a:r>
              <a:rPr lang="da-DK" dirty="0">
                <a:latin typeface="Montserrat ExtraBold" panose="00000900000000000000" pitchFamily="2" charset="0"/>
              </a:rPr>
              <a:t> </a:t>
            </a:r>
            <a:r>
              <a:rPr lang="da-DK" dirty="0" err="1">
                <a:latin typeface="Montserrat ExtraBold" panose="00000900000000000000" pitchFamily="2" charset="0"/>
              </a:rPr>
              <a:t>pelo</a:t>
            </a:r>
            <a:r>
              <a:rPr lang="da-DK" dirty="0">
                <a:latin typeface="Montserrat ExtraBold" panose="00000900000000000000" pitchFamily="2" charset="0"/>
              </a:rPr>
              <a:t> Brasil</a:t>
            </a:r>
            <a:endParaRPr lang="pt-BR" dirty="0">
              <a:latin typeface="Montserrat ExtraBold" panose="00000900000000000000" pitchFamily="2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942345-AE56-6DB1-C3FD-D359D88CB71E}"/>
              </a:ext>
            </a:extLst>
          </p:cNvPr>
          <p:cNvSpPr/>
          <p:nvPr/>
        </p:nvSpPr>
        <p:spPr>
          <a:xfrm>
            <a:off x="5648686" y="4512995"/>
            <a:ext cx="818039" cy="818039"/>
          </a:xfrm>
          <a:prstGeom prst="ellipse">
            <a:avLst/>
          </a:prstGeom>
          <a:solidFill>
            <a:srgbClr val="03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02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A2ACC298-F163-D7F4-340A-EA4E4527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2357" r="3199" b="782"/>
          <a:stretch/>
        </p:blipFill>
        <p:spPr>
          <a:xfrm>
            <a:off x="890402" y="1957647"/>
            <a:ext cx="4425502" cy="406932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A6EBA8-782D-7058-36B4-F63E2A0991DB}"/>
              </a:ext>
            </a:extLst>
          </p:cNvPr>
          <p:cNvSpPr txBox="1"/>
          <p:nvPr/>
        </p:nvSpPr>
        <p:spPr>
          <a:xfrm>
            <a:off x="6321847" y="5350099"/>
            <a:ext cx="4475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https://</a:t>
            </a:r>
            <a:r>
              <a:rPr lang="pt-BR" sz="1200" dirty="0" err="1"/>
              <a:t>sisaps.saude.gov.br</a:t>
            </a:r>
            <a:r>
              <a:rPr lang="pt-BR" sz="1200" dirty="0"/>
              <a:t>/</a:t>
            </a:r>
            <a:r>
              <a:rPr lang="pt-BR" sz="1200" dirty="0" err="1"/>
              <a:t>pagamentomaismedicos</a:t>
            </a:r>
            <a:r>
              <a:rPr lang="pt-BR" sz="1200" dirty="0"/>
              <a:t>/</a:t>
            </a:r>
            <a:r>
              <a:rPr lang="pt-BR" sz="1200" dirty="0" err="1"/>
              <a:t>relatorio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66988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DD46F-AC37-07CD-3E5E-54C606877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776079C-8485-419C-7FEA-CA763773ECE7}"/>
              </a:ext>
            </a:extLst>
          </p:cNvPr>
          <p:cNvSpPr txBox="1"/>
          <p:nvPr/>
        </p:nvSpPr>
        <p:spPr>
          <a:xfrm>
            <a:off x="216648" y="1266410"/>
            <a:ext cx="1110504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0" indent="-349250">
              <a:lnSpc>
                <a:spcPct val="100000"/>
              </a:lnSpc>
              <a:spcBef>
                <a:spcPts val="100"/>
              </a:spcBef>
              <a:buClr>
                <a:srgbClr val="183EFF"/>
              </a:buClr>
              <a:buFont typeface="Arial MT"/>
              <a:buChar char="●"/>
              <a:tabLst>
                <a:tab pos="361315" algn="l"/>
                <a:tab pos="361950" algn="l"/>
              </a:tabLst>
            </a:pPr>
            <a:r>
              <a:rPr sz="1900" b="1" spc="-5">
                <a:latin typeface="Arial"/>
                <a:cs typeface="Arial"/>
              </a:rPr>
              <a:t>Profissional</a:t>
            </a:r>
            <a:r>
              <a:rPr sz="1900" b="1" spc="-10">
                <a:latin typeface="Arial"/>
                <a:cs typeface="Arial"/>
              </a:rPr>
              <a:t> </a:t>
            </a:r>
            <a:r>
              <a:rPr sz="1900" b="1">
                <a:latin typeface="Arial"/>
                <a:cs typeface="Arial"/>
              </a:rPr>
              <a:t>Ativo</a:t>
            </a:r>
            <a:r>
              <a:rPr sz="1900" b="1" spc="-5">
                <a:latin typeface="Arial"/>
                <a:cs typeface="Arial"/>
              </a:rPr>
              <a:t> </a:t>
            </a:r>
            <a:r>
              <a:rPr sz="1900">
                <a:latin typeface="Arial MT"/>
                <a:cs typeface="Arial MT"/>
              </a:rPr>
              <a:t>-</a:t>
            </a:r>
            <a:r>
              <a:rPr sz="1900" spc="5">
                <a:latin typeface="Arial MT"/>
                <a:cs typeface="Arial MT"/>
              </a:rPr>
              <a:t> </a:t>
            </a:r>
            <a:r>
              <a:rPr sz="1900">
                <a:latin typeface="Arial MT"/>
                <a:cs typeface="Arial MT"/>
              </a:rPr>
              <a:t>Deve ser retirada</a:t>
            </a:r>
            <a:r>
              <a:rPr sz="1900" spc="5">
                <a:latin typeface="Arial MT"/>
                <a:cs typeface="Arial MT"/>
              </a:rPr>
              <a:t> </a:t>
            </a:r>
            <a:r>
              <a:rPr sz="1900">
                <a:latin typeface="Arial MT"/>
                <a:cs typeface="Arial MT"/>
              </a:rPr>
              <a:t>diretamente no</a:t>
            </a:r>
            <a:r>
              <a:rPr sz="1900" spc="5">
                <a:latin typeface="Arial MT"/>
                <a:cs typeface="Arial MT"/>
              </a:rPr>
              <a:t> </a:t>
            </a:r>
            <a:r>
              <a:rPr sz="2400" b="1" spc="-5">
                <a:latin typeface="Arial MT"/>
                <a:cs typeface="Arial MT"/>
              </a:rPr>
              <a:t>SGP</a:t>
            </a:r>
            <a:r>
              <a:rPr sz="1900" spc="-10">
                <a:latin typeface="Arial MT"/>
                <a:cs typeface="Arial MT"/>
              </a:rPr>
              <a:t> </a:t>
            </a:r>
            <a:r>
              <a:rPr sz="1900" err="1">
                <a:latin typeface="Arial MT"/>
                <a:cs typeface="Arial MT"/>
              </a:rPr>
              <a:t>pelo</a:t>
            </a:r>
            <a:r>
              <a:rPr sz="1900">
                <a:latin typeface="Arial MT"/>
                <a:cs typeface="Arial MT"/>
              </a:rPr>
              <a:t> </a:t>
            </a:r>
            <a:r>
              <a:rPr lang="pt-BR" sz="1900">
                <a:latin typeface="Arial MT"/>
                <a:cs typeface="Arial MT"/>
              </a:rPr>
              <a:t>médico com seu login e senha</a:t>
            </a:r>
            <a:r>
              <a:rPr sz="1900">
                <a:latin typeface="Arial MT"/>
                <a:cs typeface="Arial MT"/>
              </a:rPr>
              <a:t>.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5DFEF87-98B9-C980-A53F-1248152E85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750" y="242827"/>
            <a:ext cx="905717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2800" spc="220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Preciso de uma declaração</a:t>
            </a:r>
            <a:r>
              <a:rPr lang="pt-BR" sz="2800" spc="-75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lang="pt-BR" sz="2800" spc="220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de</a:t>
            </a:r>
            <a:r>
              <a:rPr lang="pt-BR" sz="2800" spc="-70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lang="pt-BR" sz="2800" spc="90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participação no PMMB, como consigo?</a:t>
            </a:r>
            <a:endParaRPr sz="2800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4" name="Google Shape;626;g2998e8f9e89_0_65">
            <a:extLst>
              <a:ext uri="{FF2B5EF4-FFF2-40B4-BE49-F238E27FC236}">
                <a16:creationId xmlns:a16="http://schemas.microsoft.com/office/drawing/2014/main" id="{1B0EA018-8F7B-2DC6-33CC-C916929C34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46284" y="926347"/>
            <a:ext cx="1070075" cy="38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6D4BE9-B8A4-D405-F2DE-71E6D2A40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5" y="1988629"/>
            <a:ext cx="5520123" cy="33120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2BEB81E-BF80-7DA8-DE67-703BE16A6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04" y="1988629"/>
            <a:ext cx="5386963" cy="33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02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2;g1de2b908cdf_0_185">
            <a:extLst>
              <a:ext uri="{FF2B5EF4-FFF2-40B4-BE49-F238E27FC236}">
                <a16:creationId xmlns:a16="http://schemas.microsoft.com/office/drawing/2014/main" id="{A1E879D1-27EC-3C3E-4858-A41FC42732A5}"/>
              </a:ext>
            </a:extLst>
          </p:cNvPr>
          <p:cNvSpPr txBox="1"/>
          <p:nvPr/>
        </p:nvSpPr>
        <p:spPr>
          <a:xfrm>
            <a:off x="901619" y="866048"/>
            <a:ext cx="10221905" cy="544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 profissional </a:t>
            </a:r>
            <a:r>
              <a:rPr lang="pt-BR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pode</a:t>
            </a: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solicitar diretamente no SGP, devendo informar o </a:t>
            </a:r>
            <a:r>
              <a:rPr lang="pt-BR" b="1" i="1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último dia de atividades</a:t>
            </a: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Caso o profissional esteja ativo, deverá retirar seu informe de rendimentos no site do servidor:</a:t>
            </a:r>
            <a:endParaRPr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	Acessar o aplicativo 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SouGov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pelo celular ou pelo site: </a:t>
            </a: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	https://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www.gov.br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/servidor/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pt-br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/assuntos/sou-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gov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3.	Manual do servidor: https://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www.gov.br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/servidor/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pt-br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/acesso-a-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informacao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/faq/sou-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gov.br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</a:t>
            </a: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pt-BR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Para acesso e utilização e emissão do comprovante de rendimento para ex-servidores:</a:t>
            </a:r>
            <a:endParaRPr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Favor entrar em contato com os atendimentos disponibilizados pelo Ministério da Economia:   </a:t>
            </a: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Telefone: 0800-798-9009   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E-mail: </a:t>
            </a:r>
            <a:r>
              <a:rPr lang="pt-BR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atendimentogovbr@economia.gov.br</a:t>
            </a: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</a:t>
            </a: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</a:t>
            </a: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Para ajuda de custo </a:t>
            </a:r>
            <a:r>
              <a:rPr lang="pt-B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Ministério da Saúde</a:t>
            </a: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</a:t>
            </a:r>
            <a:endParaRPr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http://</a:t>
            </a:r>
            <a:r>
              <a:rPr lang="pt-BR" b="1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saps.saude.gov.br</a:t>
            </a:r>
            <a:r>
              <a:rPr lang="pt-BR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/IRRF/</a:t>
            </a:r>
            <a:r>
              <a:rPr lang="pt-BR" b="1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rendimentosSGP.php</a:t>
            </a:r>
            <a:endParaRPr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8F2EE10-FE31-FA19-CEC0-D431EFE596AD}"/>
              </a:ext>
            </a:extLst>
          </p:cNvPr>
          <p:cNvSpPr txBox="1">
            <a:spLocks/>
          </p:cNvSpPr>
          <p:nvPr/>
        </p:nvSpPr>
        <p:spPr>
          <a:xfrm>
            <a:off x="901619" y="341819"/>
            <a:ext cx="8982180" cy="1285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accent1"/>
                </a:solidFill>
                <a:latin typeface="Montserrat ExtraBold" panose="00000900000000000000" pitchFamily="2" charset="0"/>
              </a:rPr>
              <a:t>Como solicitar o Informe de Rendimentos?</a:t>
            </a:r>
          </a:p>
        </p:txBody>
      </p:sp>
    </p:spTree>
    <p:extLst>
      <p:ext uri="{BB962C8B-B14F-4D97-AF65-F5344CB8AC3E}">
        <p14:creationId xmlns:p14="http://schemas.microsoft.com/office/powerpoint/2010/main" val="1662696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84FC2F-4CBF-CBEC-9122-B46AE99BE9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55</a:t>
            </a:fld>
            <a:endParaRPr lang="pt-BR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4680BA9-386E-464A-CDA6-200B3249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25" y="1559958"/>
            <a:ext cx="11197950" cy="4000488"/>
          </a:xfrm>
          <a:prstGeom prst="rect">
            <a:avLst/>
          </a:prstGeom>
        </p:spPr>
      </p:pic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7C6FB26C-280A-3F3E-84DF-DB412B39639A}"/>
              </a:ext>
            </a:extLst>
          </p:cNvPr>
          <p:cNvSpPr txBox="1">
            <a:spLocks/>
          </p:cNvSpPr>
          <p:nvPr/>
        </p:nvSpPr>
        <p:spPr>
          <a:xfrm>
            <a:off x="914399" y="407776"/>
            <a:ext cx="9016679" cy="1285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latin typeface="Montserrat ExtraBold" panose="00000900000000000000" pitchFamily="2" charset="0"/>
              </a:rPr>
              <a:t>Novo percurso formativo</a:t>
            </a:r>
          </a:p>
        </p:txBody>
      </p:sp>
    </p:spTree>
    <p:extLst>
      <p:ext uri="{BB962C8B-B14F-4D97-AF65-F5344CB8AC3E}">
        <p14:creationId xmlns:p14="http://schemas.microsoft.com/office/powerpoint/2010/main" val="884967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78" t="-16342" r="-6663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Freeform 3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Freeform 4"/>
          <p:cNvSpPr/>
          <p:nvPr/>
        </p:nvSpPr>
        <p:spPr>
          <a:xfrm>
            <a:off x="8437402" y="6016675"/>
            <a:ext cx="3335498" cy="603201"/>
          </a:xfrm>
          <a:custGeom>
            <a:avLst/>
            <a:gdLst/>
            <a:ahLst/>
            <a:cxnLst/>
            <a:rect l="l" t="t" r="r" b="b"/>
            <a:pathLst>
              <a:path w="5003247" h="904802">
                <a:moveTo>
                  <a:pt x="0" y="0"/>
                </a:moveTo>
                <a:lnTo>
                  <a:pt x="5003247" y="0"/>
                </a:lnTo>
                <a:lnTo>
                  <a:pt x="5003247" y="904802"/>
                </a:lnTo>
                <a:lnTo>
                  <a:pt x="0" y="904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" r="-12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" name="Freeform 5"/>
          <p:cNvSpPr/>
          <p:nvPr/>
        </p:nvSpPr>
        <p:spPr>
          <a:xfrm>
            <a:off x="1527620" y="1996904"/>
            <a:ext cx="9285070" cy="4070761"/>
          </a:xfrm>
          <a:custGeom>
            <a:avLst/>
            <a:gdLst/>
            <a:ahLst/>
            <a:cxnLst/>
            <a:rect l="l" t="t" r="r" b="b"/>
            <a:pathLst>
              <a:path w="13927605" h="6106141">
                <a:moveTo>
                  <a:pt x="0" y="0"/>
                </a:moveTo>
                <a:lnTo>
                  <a:pt x="13927605" y="0"/>
                </a:lnTo>
                <a:lnTo>
                  <a:pt x="13927605" y="6106141"/>
                </a:lnTo>
                <a:lnTo>
                  <a:pt x="0" y="6106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63" t="-328" r="-1358" b="-328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" name="TextBox 6"/>
          <p:cNvSpPr txBox="1"/>
          <p:nvPr/>
        </p:nvSpPr>
        <p:spPr>
          <a:xfrm>
            <a:off x="685800" y="6189980"/>
            <a:ext cx="6295951" cy="17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333" dirty="0">
                <a:solidFill>
                  <a:srgbClr val="000000"/>
                </a:solidFill>
                <a:latin typeface="Open Sans 1"/>
              </a:rPr>
              <a:t>Fonte: MEC, </a:t>
            </a:r>
            <a:r>
              <a:rPr lang="en-US" sz="1333" dirty="0" err="1">
                <a:solidFill>
                  <a:srgbClr val="000000"/>
                </a:solidFill>
                <a:latin typeface="Open Sans 1"/>
              </a:rPr>
              <a:t>maio</a:t>
            </a:r>
            <a:r>
              <a:rPr lang="en-US" sz="1333" dirty="0">
                <a:solidFill>
                  <a:srgbClr val="000000"/>
                </a:solidFill>
                <a:latin typeface="Open Sans 1"/>
              </a:rPr>
              <a:t> 2023.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395348"/>
            <a:ext cx="1082040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7"/>
              </a:lnSpc>
            </a:pPr>
            <a:r>
              <a:rPr lang="en-US" sz="3334" spc="-33">
                <a:solidFill>
                  <a:srgbClr val="444444"/>
                </a:solidFill>
                <a:latin typeface="Rawline 1"/>
              </a:rPr>
              <a:t>SUPERVISÃO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800100"/>
            <a:ext cx="11336716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>
                <a:solidFill>
                  <a:srgbClr val="6C14A2"/>
                </a:solidFill>
                <a:latin typeface="Rawline 1"/>
              </a:rPr>
              <a:t>MAIS MÉDICOS PARA O BRASIL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14D0AEF-2EDE-7CAF-BE35-F145A24A4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398237"/>
              </p:ext>
            </p:extLst>
          </p:nvPr>
        </p:nvGraphicFramePr>
        <p:xfrm>
          <a:off x="0" y="0"/>
          <a:ext cx="12192003" cy="6897396"/>
        </p:xfrm>
        <a:graphic>
          <a:graphicData uri="http://schemas.openxmlformats.org/drawingml/2006/table">
            <a:tbl>
              <a:tblPr/>
              <a:tblGrid>
                <a:gridCol w="5321710">
                  <a:extLst>
                    <a:ext uri="{9D8B030D-6E8A-4147-A177-3AD203B41FA5}">
                      <a16:colId xmlns:a16="http://schemas.microsoft.com/office/drawing/2014/main" val="3078497392"/>
                    </a:ext>
                  </a:extLst>
                </a:gridCol>
                <a:gridCol w="2077065">
                  <a:extLst>
                    <a:ext uri="{9D8B030D-6E8A-4147-A177-3AD203B41FA5}">
                      <a16:colId xmlns:a16="http://schemas.microsoft.com/office/drawing/2014/main" val="1095112239"/>
                    </a:ext>
                  </a:extLst>
                </a:gridCol>
                <a:gridCol w="4793228">
                  <a:extLst>
                    <a:ext uri="{9D8B030D-6E8A-4147-A177-3AD203B41FA5}">
                      <a16:colId xmlns:a16="http://schemas.microsoft.com/office/drawing/2014/main" val="3633631908"/>
                    </a:ext>
                  </a:extLst>
                </a:gridCol>
              </a:tblGrid>
              <a:tr h="565236">
                <a:tc>
                  <a:txBody>
                    <a:bodyPr/>
                    <a:lstStyle/>
                    <a:p>
                      <a:pPr algn="l" fontAlgn="ctr"/>
                      <a:endParaRPr lang="pt-BR" sz="12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Canal </a:t>
                      </a:r>
                      <a:endParaRPr lang="pt-BR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0304" marR="50304" marT="25152" marB="251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Público principal </a:t>
                      </a:r>
                      <a:endParaRPr lang="pt-BR" sz="1800" dirty="0"/>
                    </a:p>
                  </a:txBody>
                  <a:tcPr marL="50304" marR="50304" marT="25152" marB="251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Instrução </a:t>
                      </a:r>
                      <a:endParaRPr lang="pt-BR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0304" marR="50304" marT="25152" marB="25152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31144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Disque 136, Opção: 8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Gestores, médicos e cidadãos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Dúvidas e informações gerais sobre o PMMB. 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759459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Ouvidor SUS: </a:t>
                      </a:r>
                      <a:r>
                        <a:rPr lang="pt-BR" sz="14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http://ouvprod01.saude.gov.br/ouvidor/CadastroDemandaPortal.do</a:t>
                      </a:r>
                      <a:r>
                        <a:rPr lang="pt-BR" sz="1400" b="0" i="0" u="sng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Cidadãos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Denúncias, sugestões, elogios, reclamações e solicitação de informações oficiais no âmbito do PMMB.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949510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SGP: </a:t>
                      </a:r>
                      <a:r>
                        <a:rPr lang="pt-BR" sz="14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http://maismedicos.saude.gov.br</a:t>
                      </a:r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Médicos e gestores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Adesão de médicos e municípios, solicitações de ajuda de custo, recesso, desligamento, passagens, etc. 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045121"/>
                  </a:ext>
                </a:extLst>
              </a:tr>
              <a:tr h="1159013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maismedicos@saude.gov.br</a:t>
                      </a:r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Gestores, médicos e cidadãos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Denúncia ou requerimentos a partir do envio de ofícios (gestor) ou carta assinada e datada (médico), com os respectivos documentos comprobatórios. Enseja a abertura de processo administrativo.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37141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licencas.provimento@saude.gov.br</a:t>
                      </a:r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Gestores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Encaminhamentos de atestados de licença médica e maternidade dos profissionais.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994899"/>
                  </a:ext>
                </a:extLst>
              </a:tr>
              <a:tr h="592882"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bolsa.maismedicos@saude.gov.br</a:t>
                      </a:r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Médicos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Demandas relacionadas ao pagamento da bolsa do profissional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441601"/>
                  </a:ext>
                </a:extLst>
              </a:tr>
              <a:tr h="550557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ajudadecusto.pmmb@saude.gov.br</a:t>
                      </a:r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Médicos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Dúvidas sobre a concessão de ajuda de custo.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08250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u="sng" strike="noStrike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8"/>
                        </a:rPr>
                        <a:t>passagens.provimento@saude.gov.br</a:t>
                      </a:r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>
                          <a:effectLst/>
                          <a:latin typeface="Calibri" panose="020F0502020204030204" pitchFamily="34" charset="0"/>
                        </a:rPr>
                        <a:t>Médicos </a:t>
                      </a:r>
                      <a:endParaRPr lang="pt-BR" sz="1400" b="0" i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Envio dos comprovantes da utilização das passagens para prestação de contas. 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2515"/>
                  </a:ext>
                </a:extLst>
              </a:tr>
              <a:tr h="489258"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9"/>
                        </a:rPr>
                        <a:t>eixoformacao.saps@saude.gov.br</a:t>
                      </a:r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Médicos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pt-BR" sz="1400" dirty="0">
                        <a:effectLst/>
                      </a:endParaRPr>
                    </a:p>
                    <a:p>
                      <a:pPr algn="l" rtl="0" fontAlgn="base"/>
                      <a:r>
                        <a:rPr lang="pt-BR" sz="1400" b="0" i="0" dirty="0">
                          <a:effectLst/>
                          <a:latin typeface="Calibri" panose="020F0502020204030204" pitchFamily="34" charset="0"/>
                        </a:rPr>
                        <a:t>Dúvidas sobre o 1º e  2º ciclos formativos.  </a:t>
                      </a:r>
                      <a:endParaRPr lang="pt-BR" sz="1400" b="0" i="0" dirty="0">
                        <a:effectLst/>
                      </a:endParaRPr>
                    </a:p>
                  </a:txBody>
                  <a:tcPr marL="50304" marR="50304" marT="25152" marB="2515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73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497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DBDD30-94DB-82A6-5F44-212921FE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69" y="331611"/>
            <a:ext cx="8420445" cy="589513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3DF8BC-5A3D-41AB-44B6-DCF2E250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16" y="533525"/>
            <a:ext cx="906126" cy="1050158"/>
          </a:xfrm>
          <a:prstGeom prst="rect">
            <a:avLst/>
          </a:prstGeom>
        </p:spPr>
      </p:pic>
      <p:pic>
        <p:nvPicPr>
          <p:cNvPr id="8" name="Imagem 7" descr="Homem com óculos de grau&#10;&#10;Descrição gerada automaticamente">
            <a:extLst>
              <a:ext uri="{FF2B5EF4-FFF2-40B4-BE49-F238E27FC236}">
                <a16:creationId xmlns:a16="http://schemas.microsoft.com/office/drawing/2014/main" id="{C359ACF8-DA07-2165-08B0-7C1F7B655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70" y="331611"/>
            <a:ext cx="944563" cy="9300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EC75B0-86F1-FF63-B33B-C4739C8B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036" y="1583683"/>
            <a:ext cx="1072151" cy="1050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2E1CFF3-FBC8-FCFF-7E3C-A78DCE789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891" y="5852311"/>
            <a:ext cx="910553" cy="9035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E1A5933-1387-9B60-90BA-1D4098EAC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412" y="2971658"/>
            <a:ext cx="920063" cy="90354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87A30AC-F8C1-B693-CF59-A9C43D91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578" y="5199983"/>
            <a:ext cx="1066567" cy="105015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9135A7D-71D8-0D3F-3084-D60068EC4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252" y="2270060"/>
            <a:ext cx="950788" cy="132023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2BED600-C7AD-4747-B9CF-3A20BF5BC59F}"/>
              </a:ext>
            </a:extLst>
          </p:cNvPr>
          <p:cNvSpPr txBox="1"/>
          <p:nvPr/>
        </p:nvSpPr>
        <p:spPr>
          <a:xfrm>
            <a:off x="8738039" y="5116573"/>
            <a:ext cx="302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MARIANA CAMPOS </a:t>
            </a:r>
          </a:p>
          <a:p>
            <a:r>
              <a:rPr lang="pt-BR" dirty="0"/>
              <a:t>RRAS 01, 02, 03, 04, 05 e 06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2E6EA58-9035-5FD4-ADF1-93BE200645C4}"/>
              </a:ext>
            </a:extLst>
          </p:cNvPr>
          <p:cNvSpPr txBox="1"/>
          <p:nvPr/>
        </p:nvSpPr>
        <p:spPr>
          <a:xfrm>
            <a:off x="1190742" y="735438"/>
            <a:ext cx="26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FREDERICO ALMEIDA</a:t>
            </a:r>
          </a:p>
          <a:p>
            <a:r>
              <a:rPr lang="pt-BR" dirty="0"/>
              <a:t>RRAS 12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29B2DA-C3AD-0F19-F6A2-E34279A0C832}"/>
              </a:ext>
            </a:extLst>
          </p:cNvPr>
          <p:cNvSpPr txBox="1"/>
          <p:nvPr/>
        </p:nvSpPr>
        <p:spPr>
          <a:xfrm>
            <a:off x="8254170" y="403355"/>
            <a:ext cx="26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ISRAEL OLIVEIRA </a:t>
            </a:r>
          </a:p>
          <a:p>
            <a:r>
              <a:rPr lang="pt-BR" dirty="0"/>
              <a:t>RRAS 13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AE4D2AB-04EC-E225-DC95-0E5792F984E2}"/>
              </a:ext>
            </a:extLst>
          </p:cNvPr>
          <p:cNvSpPr txBox="1"/>
          <p:nvPr/>
        </p:nvSpPr>
        <p:spPr>
          <a:xfrm>
            <a:off x="9685981" y="1785596"/>
            <a:ext cx="26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ELLEN MACHADO</a:t>
            </a:r>
          </a:p>
          <a:p>
            <a:r>
              <a:rPr lang="pt-BR" dirty="0"/>
              <a:t>RRAS 14, 15 e 16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ED2F823-FA94-50B7-3025-59C93C324AE7}"/>
              </a:ext>
            </a:extLst>
          </p:cNvPr>
          <p:cNvSpPr txBox="1"/>
          <p:nvPr/>
        </p:nvSpPr>
        <p:spPr>
          <a:xfrm>
            <a:off x="5112444" y="5993497"/>
            <a:ext cx="302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NOELLI XAVIER</a:t>
            </a:r>
          </a:p>
          <a:p>
            <a:r>
              <a:rPr lang="pt-BR" dirty="0"/>
              <a:t>RRAS 07 e 08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55B998-F188-7510-AF1D-76381ABAD7A7}"/>
              </a:ext>
            </a:extLst>
          </p:cNvPr>
          <p:cNvSpPr txBox="1"/>
          <p:nvPr/>
        </p:nvSpPr>
        <p:spPr>
          <a:xfrm>
            <a:off x="9748598" y="4046120"/>
            <a:ext cx="26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LIA BISSOLI</a:t>
            </a:r>
          </a:p>
          <a:p>
            <a:r>
              <a:rPr lang="pt-BR" dirty="0"/>
              <a:t>RRAS 09 e 17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933C204-3102-8581-CE0A-5FD6BAD29D19}"/>
              </a:ext>
            </a:extLst>
          </p:cNvPr>
          <p:cNvSpPr txBox="1"/>
          <p:nvPr/>
        </p:nvSpPr>
        <p:spPr>
          <a:xfrm>
            <a:off x="74363" y="3606980"/>
            <a:ext cx="260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MARTA POZZANI</a:t>
            </a:r>
          </a:p>
          <a:p>
            <a:r>
              <a:rPr lang="pt-BR" dirty="0"/>
              <a:t>RRAS 10 e 11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901ED0B8-3354-0DA8-11F2-969AF55DD0EE}"/>
              </a:ext>
            </a:extLst>
          </p:cNvPr>
          <p:cNvCxnSpPr>
            <a:cxnSpLocks/>
          </p:cNvCxnSpPr>
          <p:nvPr/>
        </p:nvCxnSpPr>
        <p:spPr>
          <a:xfrm>
            <a:off x="1190742" y="1301969"/>
            <a:ext cx="2779374" cy="99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2FD5B7D5-E2FD-5DC2-9E28-CF16DA498DD9}"/>
              </a:ext>
            </a:extLst>
          </p:cNvPr>
          <p:cNvCxnSpPr/>
          <p:nvPr/>
        </p:nvCxnSpPr>
        <p:spPr>
          <a:xfrm flipH="1">
            <a:off x="6623519" y="1261641"/>
            <a:ext cx="981048" cy="322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3C90CDB7-4F39-7462-A4C4-672D9680D52D}"/>
              </a:ext>
            </a:extLst>
          </p:cNvPr>
          <p:cNvCxnSpPr>
            <a:cxnSpLocks/>
          </p:cNvCxnSpPr>
          <p:nvPr/>
        </p:nvCxnSpPr>
        <p:spPr>
          <a:xfrm flipH="1">
            <a:off x="7604567" y="2212814"/>
            <a:ext cx="859675" cy="322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07237C0C-D5B0-52CC-7B52-50ABF69102DB}"/>
              </a:ext>
            </a:extLst>
          </p:cNvPr>
          <p:cNvCxnSpPr>
            <a:cxnSpLocks/>
          </p:cNvCxnSpPr>
          <p:nvPr/>
        </p:nvCxnSpPr>
        <p:spPr>
          <a:xfrm flipH="1">
            <a:off x="7895755" y="2203165"/>
            <a:ext cx="610378" cy="1643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93F6AB46-B9DF-6A75-45D8-B76D17B1CDBD}"/>
              </a:ext>
            </a:extLst>
          </p:cNvPr>
          <p:cNvCxnSpPr>
            <a:cxnSpLocks/>
          </p:cNvCxnSpPr>
          <p:nvPr/>
        </p:nvCxnSpPr>
        <p:spPr>
          <a:xfrm flipH="1">
            <a:off x="6890032" y="2208158"/>
            <a:ext cx="1579906" cy="1189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E3FC563D-04ED-8E94-6520-77E0B90BE0C5}"/>
              </a:ext>
            </a:extLst>
          </p:cNvPr>
          <p:cNvCxnSpPr>
            <a:cxnSpLocks/>
          </p:cNvCxnSpPr>
          <p:nvPr/>
        </p:nvCxnSpPr>
        <p:spPr>
          <a:xfrm>
            <a:off x="1190742" y="2751259"/>
            <a:ext cx="1491248" cy="99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109C4117-3871-1085-E1D2-40D154075459}"/>
              </a:ext>
            </a:extLst>
          </p:cNvPr>
          <p:cNvCxnSpPr>
            <a:cxnSpLocks/>
          </p:cNvCxnSpPr>
          <p:nvPr/>
        </p:nvCxnSpPr>
        <p:spPr>
          <a:xfrm>
            <a:off x="1259880" y="2773995"/>
            <a:ext cx="3161649" cy="77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8A08CB35-CA4E-A38A-049B-AEB827748185}"/>
              </a:ext>
            </a:extLst>
          </p:cNvPr>
          <p:cNvCxnSpPr/>
          <p:nvPr/>
        </p:nvCxnSpPr>
        <p:spPr>
          <a:xfrm flipV="1">
            <a:off x="5112444" y="4918733"/>
            <a:ext cx="709622" cy="937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9D16DEAB-50DE-3F86-C3AF-145029D4CBD3}"/>
              </a:ext>
            </a:extLst>
          </p:cNvPr>
          <p:cNvCxnSpPr>
            <a:cxnSpLocks/>
          </p:cNvCxnSpPr>
          <p:nvPr/>
        </p:nvCxnSpPr>
        <p:spPr>
          <a:xfrm flipV="1">
            <a:off x="5112444" y="5387558"/>
            <a:ext cx="1228022" cy="49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8498C71F-27DB-C0D3-89C5-A5709FA464ED}"/>
              </a:ext>
            </a:extLst>
          </p:cNvPr>
          <p:cNvCxnSpPr>
            <a:cxnSpLocks/>
          </p:cNvCxnSpPr>
          <p:nvPr/>
        </p:nvCxnSpPr>
        <p:spPr>
          <a:xfrm flipH="1">
            <a:off x="5971414" y="3576611"/>
            <a:ext cx="4376412" cy="63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95643D54-B68E-3D60-395A-09F07EC40EFA}"/>
              </a:ext>
            </a:extLst>
          </p:cNvPr>
          <p:cNvCxnSpPr>
            <a:cxnSpLocks/>
          </p:cNvCxnSpPr>
          <p:nvPr/>
        </p:nvCxnSpPr>
        <p:spPr>
          <a:xfrm flipH="1">
            <a:off x="9075111" y="3802370"/>
            <a:ext cx="1397301" cy="255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9AAC2999-7AEE-10C9-A53D-1129A12ACCB3}"/>
              </a:ext>
            </a:extLst>
          </p:cNvPr>
          <p:cNvSpPr/>
          <p:nvPr/>
        </p:nvSpPr>
        <p:spPr>
          <a:xfrm>
            <a:off x="7282639" y="4136823"/>
            <a:ext cx="1016223" cy="979750"/>
          </a:xfrm>
          <a:prstGeom prst="ellipse">
            <a:avLst/>
          </a:prstGeom>
          <a:noFill/>
          <a:effectLst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71E1B96E-A874-BFF1-B31F-00E751CBC9AE}"/>
              </a:ext>
            </a:extLst>
          </p:cNvPr>
          <p:cNvCxnSpPr>
            <a:cxnSpLocks/>
          </p:cNvCxnSpPr>
          <p:nvPr/>
        </p:nvCxnSpPr>
        <p:spPr>
          <a:xfrm flipH="1" flipV="1">
            <a:off x="7790750" y="4266853"/>
            <a:ext cx="352898" cy="1076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767664AA-51D6-4E9F-8CBE-CB80173B23DE}"/>
              </a:ext>
            </a:extLst>
          </p:cNvPr>
          <p:cNvCxnSpPr>
            <a:cxnSpLocks/>
          </p:cNvCxnSpPr>
          <p:nvPr/>
        </p:nvCxnSpPr>
        <p:spPr>
          <a:xfrm flipH="1" flipV="1">
            <a:off x="7525036" y="4789463"/>
            <a:ext cx="618612" cy="564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BBB71F37-32D9-9973-E2DB-D87DB16A2BE2}"/>
              </a:ext>
            </a:extLst>
          </p:cNvPr>
          <p:cNvCxnSpPr>
            <a:cxnSpLocks/>
          </p:cNvCxnSpPr>
          <p:nvPr/>
        </p:nvCxnSpPr>
        <p:spPr>
          <a:xfrm flipH="1" flipV="1">
            <a:off x="7728739" y="4538181"/>
            <a:ext cx="430881" cy="80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E2E02496-9889-4D3F-02EE-094A93B9E44E}"/>
              </a:ext>
            </a:extLst>
          </p:cNvPr>
          <p:cNvCxnSpPr>
            <a:cxnSpLocks/>
          </p:cNvCxnSpPr>
          <p:nvPr/>
        </p:nvCxnSpPr>
        <p:spPr>
          <a:xfrm flipH="1" flipV="1">
            <a:off x="7987939" y="4706053"/>
            <a:ext cx="171681" cy="557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56A25572-BAF5-123A-350B-0CBB9E676F35}"/>
              </a:ext>
            </a:extLst>
          </p:cNvPr>
          <p:cNvCxnSpPr>
            <a:cxnSpLocks/>
          </p:cNvCxnSpPr>
          <p:nvPr/>
        </p:nvCxnSpPr>
        <p:spPr>
          <a:xfrm flipV="1">
            <a:off x="8188621" y="4578291"/>
            <a:ext cx="65268" cy="72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spaço Reservado para Texto 4">
            <a:extLst>
              <a:ext uri="{FF2B5EF4-FFF2-40B4-BE49-F238E27FC236}">
                <a16:creationId xmlns:a16="http://schemas.microsoft.com/office/drawing/2014/main" id="{F5B24E6A-3102-1B73-F9EA-162C7C5D61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7125" y="22330"/>
            <a:ext cx="9357749" cy="580904"/>
          </a:xfrm>
        </p:spPr>
        <p:txBody>
          <a:bodyPr/>
          <a:lstStyle/>
          <a:p>
            <a:r>
              <a:rPr lang="pt-BR" sz="2000" dirty="0">
                <a:latin typeface="Montserrat ExtraBold" panose="00000900000000000000" pitchFamily="2" charset="0"/>
              </a:rPr>
              <a:t>REFERÊNCIAS REGIONALIZADAS E CENTRALIZADA DO MS PARA SP</a:t>
            </a:r>
          </a:p>
          <a:p>
            <a:endParaRPr lang="pt-BR" dirty="0">
              <a:latin typeface="Montserrat ExtraBold" panose="00000900000000000000" pitchFamily="2" charset="0"/>
            </a:endParaRPr>
          </a:p>
          <a:p>
            <a:endParaRPr lang="pt-BR" dirty="0">
              <a:latin typeface="Montserrat ExtraBold" panose="00000900000000000000" pitchFamily="2" charset="0"/>
            </a:endParaRPr>
          </a:p>
        </p:txBody>
      </p:sp>
      <p:pic>
        <p:nvPicPr>
          <p:cNvPr id="4" name="Imagem 3" descr="Mulher sorrindo com a boca aberta&#10;&#10;Descrição gerada automaticamente">
            <a:extLst>
              <a:ext uri="{FF2B5EF4-FFF2-40B4-BE49-F238E27FC236}">
                <a16:creationId xmlns:a16="http://schemas.microsoft.com/office/drawing/2014/main" id="{52580A15-8B33-2B34-0A82-C7752BB37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1" y="4692451"/>
            <a:ext cx="996275" cy="10557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FB5D351-3CDA-5CB0-7D53-2BDB928B4AE3}"/>
              </a:ext>
            </a:extLst>
          </p:cNvPr>
          <p:cNvSpPr txBox="1"/>
          <p:nvPr/>
        </p:nvSpPr>
        <p:spPr>
          <a:xfrm>
            <a:off x="256617" y="5765077"/>
            <a:ext cx="1470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VAL</a:t>
            </a:r>
          </a:p>
          <a:p>
            <a:r>
              <a:rPr lang="pt-BR" dirty="0"/>
              <a:t>Referência</a:t>
            </a:r>
          </a:p>
          <a:p>
            <a:r>
              <a:rPr lang="pt-BR" dirty="0"/>
              <a:t>Centralizada</a:t>
            </a:r>
          </a:p>
        </p:txBody>
      </p:sp>
    </p:spTree>
    <p:extLst>
      <p:ext uri="{BB962C8B-B14F-4D97-AF65-F5344CB8AC3E}">
        <p14:creationId xmlns:p14="http://schemas.microsoft.com/office/powerpoint/2010/main" val="320585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49C60F5-9BE5-81FE-8D7D-B42946112018}"/>
              </a:ext>
            </a:extLst>
          </p:cNvPr>
          <p:cNvSpPr txBox="1"/>
          <p:nvPr/>
        </p:nvSpPr>
        <p:spPr>
          <a:xfrm>
            <a:off x="3597311" y="1517302"/>
            <a:ext cx="445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rgbClr val="002060"/>
                </a:solidFill>
                <a:latin typeface="Comic Sans MS" panose="030F0902030302020204" pitchFamily="66" charset="0"/>
              </a:rPr>
              <a:t>Obrigado !!!</a:t>
            </a:r>
          </a:p>
        </p:txBody>
      </p:sp>
    </p:spTree>
    <p:extLst>
      <p:ext uri="{BB962C8B-B14F-4D97-AF65-F5344CB8AC3E}">
        <p14:creationId xmlns:p14="http://schemas.microsoft.com/office/powerpoint/2010/main" val="69365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27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78" t="-16342" r="-6663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Freeform 4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" name="TextBox 5"/>
          <p:cNvSpPr txBox="1"/>
          <p:nvPr/>
        </p:nvSpPr>
        <p:spPr>
          <a:xfrm>
            <a:off x="685800" y="2291194"/>
            <a:ext cx="3389029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Rawline 1"/>
              </a:rPr>
              <a:t>13.771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92217" y="2375861"/>
            <a:ext cx="3425833" cy="92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>
                <a:solidFill>
                  <a:srgbClr val="000000"/>
                </a:solidFill>
                <a:latin typeface="Rawline 3"/>
              </a:rPr>
              <a:t>MÉDICOS PARTICIPANTES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3788548"/>
            <a:ext cx="3389029" cy="78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3"/>
              </a:lnSpc>
            </a:pPr>
            <a:r>
              <a:rPr lang="en-US" sz="4666" dirty="0">
                <a:solidFill>
                  <a:srgbClr val="000000"/>
                </a:solidFill>
                <a:latin typeface="Rawline 2"/>
              </a:rPr>
              <a:t>8.806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2150" y="4539964"/>
            <a:ext cx="3970626" cy="69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Rawline 3"/>
              </a:rPr>
              <a:t>PROGRAMA MAIS MÉDICOS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Rawline 3"/>
              </a:rPr>
              <a:t>PARA O BRASIL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0426" y="3788548"/>
            <a:ext cx="3389029" cy="78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3"/>
              </a:lnSpc>
            </a:pPr>
            <a:r>
              <a:rPr lang="en-US" sz="4666" dirty="0">
                <a:solidFill>
                  <a:srgbClr val="000000"/>
                </a:solidFill>
                <a:latin typeface="Rawline 2"/>
              </a:rPr>
              <a:t>4.965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66777" y="4539964"/>
            <a:ext cx="3080815" cy="69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Rawline 3"/>
              </a:rPr>
              <a:t>PROGRAMA MÉDICOS PELO BRASIL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49455" y="2515561"/>
            <a:ext cx="3688971" cy="61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666">
                <a:solidFill>
                  <a:srgbClr val="00F537"/>
                </a:solidFill>
                <a:latin typeface="Rawline 1"/>
              </a:rPr>
              <a:t>3.702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12331" y="3059239"/>
            <a:ext cx="1963219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44444"/>
                </a:solidFill>
                <a:latin typeface="Rawline 3"/>
              </a:rPr>
              <a:t>MUNICÍPIOS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9455" y="4000202"/>
            <a:ext cx="3688971" cy="61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666">
                <a:solidFill>
                  <a:srgbClr val="00F537">
                    <a:alpha val="94902"/>
                  </a:srgbClr>
                </a:solidFill>
                <a:latin typeface="Rawline 1"/>
              </a:rPr>
              <a:t>34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19680" y="4573818"/>
            <a:ext cx="3148520" cy="69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44444"/>
                </a:solidFill>
                <a:latin typeface="Rawline 3"/>
              </a:rPr>
              <a:t>DISTRITOS SANITÁRIOS ESPECIAIS INDÍGENA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800" y="1481543"/>
            <a:ext cx="1126144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3"/>
              </a:lnSpc>
            </a:pPr>
            <a:r>
              <a:rPr lang="en-US" sz="2666" spc="-162">
                <a:solidFill>
                  <a:srgbClr val="444444"/>
                </a:solidFill>
                <a:latin typeface="Rawline 1"/>
              </a:rPr>
              <a:t>SITUAÇÃO ENCONTRADA DOS PROGRAMAS DE PROVIMENTO - JAN./2023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802093"/>
            <a:ext cx="10820400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>
                <a:solidFill>
                  <a:srgbClr val="6C14A2"/>
                </a:solidFill>
                <a:latin typeface="Rawline 1"/>
              </a:rPr>
              <a:t>PROGRAMA MAIS MÉDICOS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6333" b="-6333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-2938802" y="3891396"/>
            <a:ext cx="15130802" cy="1991131"/>
            <a:chOff x="0" y="0"/>
            <a:chExt cx="4904796" cy="6454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4796" cy="645444"/>
            </a:xfrm>
            <a:custGeom>
              <a:avLst/>
              <a:gdLst/>
              <a:ahLst/>
              <a:cxnLst/>
              <a:rect l="l" t="t" r="r" b="b"/>
              <a:pathLst>
                <a:path w="4904796" h="645444">
                  <a:moveTo>
                    <a:pt x="0" y="0"/>
                  </a:moveTo>
                  <a:lnTo>
                    <a:pt x="4904796" y="0"/>
                  </a:lnTo>
                  <a:lnTo>
                    <a:pt x="4904796" y="645444"/>
                  </a:lnTo>
                  <a:lnTo>
                    <a:pt x="0" y="645444"/>
                  </a:lnTo>
                  <a:close/>
                </a:path>
              </a:pathLst>
            </a:custGeom>
            <a:solidFill>
              <a:srgbClr val="00F537">
                <a:alpha val="19608"/>
              </a:srgbClr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04796" cy="6930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938802" y="1358757"/>
            <a:ext cx="15130802" cy="2070243"/>
            <a:chOff x="0" y="0"/>
            <a:chExt cx="4904796" cy="6710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04796" cy="671089"/>
            </a:xfrm>
            <a:custGeom>
              <a:avLst/>
              <a:gdLst/>
              <a:ahLst/>
              <a:cxnLst/>
              <a:rect l="l" t="t" r="r" b="b"/>
              <a:pathLst>
                <a:path w="4904796" h="671089">
                  <a:moveTo>
                    <a:pt x="0" y="0"/>
                  </a:moveTo>
                  <a:lnTo>
                    <a:pt x="4904796" y="0"/>
                  </a:lnTo>
                  <a:lnTo>
                    <a:pt x="4904796" y="671089"/>
                  </a:lnTo>
                  <a:lnTo>
                    <a:pt x="0" y="671089"/>
                  </a:lnTo>
                  <a:close/>
                </a:path>
              </a:pathLst>
            </a:custGeom>
            <a:solidFill>
              <a:srgbClr val="6C14A2">
                <a:alpha val="19608"/>
              </a:srgbClr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04796" cy="7187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2927987" y="-211829"/>
            <a:ext cx="9534740" cy="9534740"/>
          </a:xfrm>
          <a:custGeom>
            <a:avLst/>
            <a:gdLst/>
            <a:ahLst/>
            <a:cxnLst/>
            <a:rect l="l" t="t" r="r" b="b"/>
            <a:pathLst>
              <a:path w="14302110" h="14302110">
                <a:moveTo>
                  <a:pt x="0" y="0"/>
                </a:moveTo>
                <a:lnTo>
                  <a:pt x="14302110" y="0"/>
                </a:lnTo>
                <a:lnTo>
                  <a:pt x="14302110" y="14302110"/>
                </a:lnTo>
                <a:lnTo>
                  <a:pt x="0" y="1430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0" name="Freeform 10"/>
          <p:cNvSpPr/>
          <p:nvPr/>
        </p:nvSpPr>
        <p:spPr>
          <a:xfrm>
            <a:off x="8114366" y="3962357"/>
            <a:ext cx="4032737" cy="1875223"/>
          </a:xfrm>
          <a:custGeom>
            <a:avLst/>
            <a:gdLst/>
            <a:ahLst/>
            <a:cxnLst/>
            <a:rect l="l" t="t" r="r" b="b"/>
            <a:pathLst>
              <a:path w="6049106" h="2812834">
                <a:moveTo>
                  <a:pt x="0" y="0"/>
                </a:moveTo>
                <a:lnTo>
                  <a:pt x="6049105" y="0"/>
                </a:lnTo>
                <a:lnTo>
                  <a:pt x="6049105" y="2812835"/>
                </a:lnTo>
                <a:lnTo>
                  <a:pt x="0" y="2812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1" name="TextBox 11"/>
          <p:cNvSpPr txBox="1"/>
          <p:nvPr/>
        </p:nvSpPr>
        <p:spPr>
          <a:xfrm>
            <a:off x="640903" y="4378961"/>
            <a:ext cx="679062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334">
                <a:solidFill>
                  <a:srgbClr val="000000"/>
                </a:solidFill>
                <a:latin typeface="Rawline 2"/>
              </a:rPr>
              <a:t>REFORMULADO PELA LEI Nº 14.621, DE 14 DE JULHO DE 2023</a:t>
            </a:r>
          </a:p>
        </p:txBody>
      </p:sp>
      <p:sp>
        <p:nvSpPr>
          <p:cNvPr id="12" name="Freeform 12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3" name="TextBox 13"/>
          <p:cNvSpPr txBox="1"/>
          <p:nvPr/>
        </p:nvSpPr>
        <p:spPr>
          <a:xfrm>
            <a:off x="640903" y="1885879"/>
            <a:ext cx="679062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334">
                <a:solidFill>
                  <a:srgbClr val="000000"/>
                </a:solidFill>
                <a:latin typeface="Rawline 2"/>
              </a:rPr>
              <a:t>INSTITUIDO PELA LEI Nº 12.871, DE 22 DE OUTUBRO DE 2013</a:t>
            </a:r>
          </a:p>
        </p:txBody>
      </p:sp>
      <p:sp>
        <p:nvSpPr>
          <p:cNvPr id="14" name="Freeform 14"/>
          <p:cNvSpPr/>
          <p:nvPr/>
        </p:nvSpPr>
        <p:spPr>
          <a:xfrm>
            <a:off x="8114366" y="1223192"/>
            <a:ext cx="4032737" cy="2428015"/>
          </a:xfrm>
          <a:custGeom>
            <a:avLst/>
            <a:gdLst/>
            <a:ahLst/>
            <a:cxnLst/>
            <a:rect l="l" t="t" r="r" b="b"/>
            <a:pathLst>
              <a:path w="6049106" h="3642022">
                <a:moveTo>
                  <a:pt x="0" y="0"/>
                </a:moveTo>
                <a:lnTo>
                  <a:pt x="6049105" y="0"/>
                </a:lnTo>
                <a:lnTo>
                  <a:pt x="6049105" y="3642022"/>
                </a:lnTo>
                <a:lnTo>
                  <a:pt x="0" y="3642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5" name="Freeform 15"/>
          <p:cNvSpPr/>
          <p:nvPr/>
        </p:nvSpPr>
        <p:spPr>
          <a:xfrm>
            <a:off x="9030703" y="6172200"/>
            <a:ext cx="2475497" cy="447676"/>
          </a:xfrm>
          <a:custGeom>
            <a:avLst/>
            <a:gdLst/>
            <a:ahLst/>
            <a:cxnLst/>
            <a:rect l="l" t="t" r="r" b="b"/>
            <a:pathLst>
              <a:path w="3713246" h="671514">
                <a:moveTo>
                  <a:pt x="0" y="0"/>
                </a:moveTo>
                <a:lnTo>
                  <a:pt x="3713246" y="0"/>
                </a:lnTo>
                <a:lnTo>
                  <a:pt x="3713246" y="671514"/>
                </a:lnTo>
                <a:lnTo>
                  <a:pt x="0" y="671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" r="-12"/>
            </a:stretch>
          </a:blipFill>
        </p:spPr>
        <p:txBody>
          <a:bodyPr/>
          <a:lstStyle/>
          <a:p>
            <a:endParaRPr lang="pt-BR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Freeform 3"/>
          <p:cNvSpPr/>
          <p:nvPr/>
        </p:nvSpPr>
        <p:spPr>
          <a:xfrm>
            <a:off x="9030703" y="6172200"/>
            <a:ext cx="2475497" cy="447676"/>
          </a:xfrm>
          <a:custGeom>
            <a:avLst/>
            <a:gdLst/>
            <a:ahLst/>
            <a:cxnLst/>
            <a:rect l="l" t="t" r="r" b="b"/>
            <a:pathLst>
              <a:path w="3713246" h="671514">
                <a:moveTo>
                  <a:pt x="0" y="0"/>
                </a:moveTo>
                <a:lnTo>
                  <a:pt x="3713246" y="0"/>
                </a:lnTo>
                <a:lnTo>
                  <a:pt x="3713246" y="671514"/>
                </a:lnTo>
                <a:lnTo>
                  <a:pt x="0" y="67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" r="-12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Freeform 4"/>
          <p:cNvSpPr/>
          <p:nvPr/>
        </p:nvSpPr>
        <p:spPr>
          <a:xfrm>
            <a:off x="9854778" y="0"/>
            <a:ext cx="2337222" cy="1049658"/>
          </a:xfrm>
          <a:custGeom>
            <a:avLst/>
            <a:gdLst/>
            <a:ahLst/>
            <a:cxnLst/>
            <a:rect l="l" t="t" r="r" b="b"/>
            <a:pathLst>
              <a:path w="3505833" h="1574487">
                <a:moveTo>
                  <a:pt x="0" y="0"/>
                </a:moveTo>
                <a:lnTo>
                  <a:pt x="3505833" y="0"/>
                </a:lnTo>
                <a:lnTo>
                  <a:pt x="3505833" y="1574487"/>
                </a:lnTo>
                <a:lnTo>
                  <a:pt x="0" y="1574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1644" b="-553355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" name="Freeform 5"/>
          <p:cNvSpPr/>
          <p:nvPr/>
        </p:nvSpPr>
        <p:spPr>
          <a:xfrm>
            <a:off x="2245129" y="2318985"/>
            <a:ext cx="7701743" cy="3581311"/>
          </a:xfrm>
          <a:custGeom>
            <a:avLst/>
            <a:gdLst/>
            <a:ahLst/>
            <a:cxnLst/>
            <a:rect l="l" t="t" r="r" b="b"/>
            <a:pathLst>
              <a:path w="11552615" h="5371966">
                <a:moveTo>
                  <a:pt x="0" y="0"/>
                </a:moveTo>
                <a:lnTo>
                  <a:pt x="11552616" y="0"/>
                </a:lnTo>
                <a:lnTo>
                  <a:pt x="11552616" y="5371966"/>
                </a:lnTo>
                <a:lnTo>
                  <a:pt x="0" y="53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" name="TextBox 6"/>
          <p:cNvSpPr txBox="1"/>
          <p:nvPr/>
        </p:nvSpPr>
        <p:spPr>
          <a:xfrm>
            <a:off x="685800" y="874839"/>
            <a:ext cx="10820400" cy="124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000">
                <a:solidFill>
                  <a:srgbClr val="6C14A2"/>
                </a:solidFill>
                <a:latin typeface="Rawline 1"/>
              </a:rPr>
              <a:t>RETOMADA</a:t>
            </a:r>
          </a:p>
          <a:p>
            <a:pPr algn="ctr">
              <a:lnSpc>
                <a:spcPts val="4800"/>
              </a:lnSpc>
            </a:pPr>
            <a:r>
              <a:rPr lang="en-US" sz="5000">
                <a:solidFill>
                  <a:srgbClr val="6C14A2"/>
                </a:solidFill>
                <a:latin typeface="Rawline 1"/>
              </a:rPr>
              <a:t>DO PROGRAMA MAIS MÉDICOS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68" y="2086475"/>
            <a:ext cx="2850078" cy="15790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" r="12"/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3337">
            <a:off x="685833" y="2136775"/>
            <a:ext cx="6540160" cy="0"/>
          </a:xfrm>
          <a:prstGeom prst="line">
            <a:avLst/>
          </a:prstGeom>
          <a:ln w="38100" cap="flat">
            <a:solidFill>
              <a:srgbClr val="03D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5" name="TextBox 5"/>
          <p:cNvSpPr txBox="1"/>
          <p:nvPr/>
        </p:nvSpPr>
        <p:spPr>
          <a:xfrm>
            <a:off x="685800" y="730250"/>
            <a:ext cx="654020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50" dirty="0">
                <a:solidFill>
                  <a:srgbClr val="1847FC"/>
                </a:solidFill>
                <a:latin typeface="Open Sans Extra Bold"/>
              </a:rPr>
              <a:t>AMPLIAÇÃO DO ATENDIMENTO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2978" y="2429526"/>
            <a:ext cx="5024108" cy="818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1847FC"/>
                </a:solidFill>
                <a:latin typeface="Open Sans 2 Bold"/>
              </a:rPr>
              <a:t>72,8% para 83%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18257" y="3241966"/>
            <a:ext cx="3413004" cy="32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847FC"/>
                </a:solidFill>
                <a:latin typeface="Open Sans 2"/>
              </a:rPr>
              <a:t>MUNICÍPIOS ATENDIDOS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8176" y="2466403"/>
            <a:ext cx="2331978" cy="81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1847FC"/>
                </a:solidFill>
                <a:latin typeface="Open Sans 2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8176" y="3272853"/>
            <a:ext cx="3417549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847FC"/>
                </a:solidFill>
                <a:latin typeface="Open Sans 2"/>
              </a:rPr>
              <a:t>DSEI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56849" y="5228376"/>
            <a:ext cx="6142728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50" dirty="0">
                <a:solidFill>
                  <a:srgbClr val="1847FC"/>
                </a:solidFill>
                <a:latin typeface="Open Sans Extra Bold"/>
              </a:rPr>
              <a:t>63 PARA 96 MILHÕES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61271" y="989925"/>
            <a:ext cx="4988965" cy="4910744"/>
            <a:chOff x="0" y="0"/>
            <a:chExt cx="9977930" cy="982148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627163" cy="94707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50767" y="350767"/>
              <a:ext cx="9627163" cy="9470721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2856849" y="4634217"/>
            <a:ext cx="5179597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847FC"/>
                </a:solidFill>
                <a:latin typeface="Open Sans 2"/>
              </a:rPr>
              <a:t>IMPACTO POTENCIAL NO ACESSO DE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35375" y="5942158"/>
            <a:ext cx="5179597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847FC"/>
                </a:solidFill>
                <a:latin typeface="Open Sans 2"/>
              </a:rPr>
              <a:t>DE PESSOAS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708176" y="3797876"/>
            <a:ext cx="900858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50" dirty="0">
                <a:solidFill>
                  <a:srgbClr val="1847FC"/>
                </a:solidFill>
                <a:latin typeface="Open Sans Extra Bold"/>
              </a:rPr>
              <a:t>18 MIL PARA 28 MIL MÉDICOS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10050</TotalTime>
  <Words>4238</Words>
  <Application>Microsoft Macintosh PowerPoint</Application>
  <PresentationFormat>Widescreen</PresentationFormat>
  <Paragraphs>463</Paragraphs>
  <Slides>59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23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59</vt:i4>
      </vt:variant>
    </vt:vector>
  </HeadingPairs>
  <TitlesOfParts>
    <vt:vector size="84" baseType="lpstr">
      <vt:lpstr>Open Sans 1</vt:lpstr>
      <vt:lpstr>Comic Sans MS</vt:lpstr>
      <vt:lpstr>Open Sans Extra Bold</vt:lpstr>
      <vt:lpstr>Arial MT</vt:lpstr>
      <vt:lpstr>Rawline 2</vt:lpstr>
      <vt:lpstr>Calibri Light</vt:lpstr>
      <vt:lpstr>Montserrat</vt:lpstr>
      <vt:lpstr>Roboto</vt:lpstr>
      <vt:lpstr>Open Sans 1 Bold</vt:lpstr>
      <vt:lpstr>Times New Roman</vt:lpstr>
      <vt:lpstr>Open Sans 2</vt:lpstr>
      <vt:lpstr>open_sansregular</vt:lpstr>
      <vt:lpstr>Arial</vt:lpstr>
      <vt:lpstr>Rawline 1</vt:lpstr>
      <vt:lpstr>Courier New</vt:lpstr>
      <vt:lpstr>Montserrat ExtraBold</vt:lpstr>
      <vt:lpstr>Rawline 3</vt:lpstr>
      <vt:lpstr>Calibri</vt:lpstr>
      <vt:lpstr>Open Sans 2 Bold</vt:lpstr>
      <vt:lpstr>Tahoma</vt:lpstr>
      <vt:lpstr>Wingdings</vt:lpstr>
      <vt:lpstr>Trebuchet MS</vt:lpstr>
      <vt:lpstr>rawline</vt:lpstr>
      <vt:lpstr>Lâmina de Abertura</vt:lpstr>
      <vt:lpstr>Lâmina de Abertura e final</vt:lpstr>
      <vt:lpstr>Programa Mais Médicos para 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Ampliação e aperfeiçoamento do programa como estratégia para formação de especialistas para o SUS:</vt:lpstr>
      <vt:lpstr>Apresentação do PowerPoint</vt:lpstr>
      <vt:lpstr>Apresentação do PowerPoint</vt:lpstr>
      <vt:lpstr>Apresentação do PowerPoint</vt:lpstr>
      <vt:lpstr>Apresentação do PowerPoint</vt:lpstr>
      <vt:lpstr>Portaria Interministerial MEC e MS n° 604 de 16/05/2023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Contrapartida municipal. Há legislação a respeito?</vt:lpstr>
      <vt:lpstr>Apresentação do PowerPoint</vt:lpstr>
      <vt:lpstr>Apresentação do PowerPoint</vt:lpstr>
      <vt:lpstr>Apresentação do PowerPoint</vt:lpstr>
      <vt:lpstr>Apresentação do PowerPoint</vt:lpstr>
      <vt:lpstr>Carga horária, como deve ser distribuída?</vt:lpstr>
      <vt:lpstr>Apresentação do PowerPoint</vt:lpstr>
      <vt:lpstr>Apresentação do PowerPoint</vt:lpstr>
      <vt:lpstr>Como ocorre o  desligamento do médico do PMMB?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Quais são os dois principais sistemas utilizados no Mais Médicos?</vt:lpstr>
      <vt:lpstr>Preciso de uma declaração de participação no PMMB, como consigo?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Frederico Machado de Almeida</cp:lastModifiedBy>
  <cp:revision>89</cp:revision>
  <cp:lastPrinted>2021-05-27T13:54:16Z</cp:lastPrinted>
  <dcterms:created xsi:type="dcterms:W3CDTF">2021-05-25T14:48:35Z</dcterms:created>
  <dcterms:modified xsi:type="dcterms:W3CDTF">2024-02-23T13:21:29Z</dcterms:modified>
</cp:coreProperties>
</file>