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9" r:id="rId7"/>
    <p:sldId id="280" r:id="rId8"/>
    <p:sldId id="276" r:id="rId9"/>
    <p:sldId id="258" r:id="rId10"/>
    <p:sldId id="271" r:id="rId11"/>
  </p:sldIdLst>
  <p:sldSz cx="12192000" cy="6858000"/>
  <p:notesSz cx="6858000" cy="9144000"/>
  <p:embeddedFontLst>
    <p:embeddedFont>
      <p:font typeface="Play" panose="020B0604020202020204" charset="0"/>
      <p:regular r:id="rId13"/>
      <p:bold r:id="rId14"/>
    </p:embeddedFont>
    <p:embeddedFont>
      <p:font typeface="Rawline 1" panose="020B0604020202020204" charset="0"/>
      <p:regular r:id="rId15"/>
    </p:embeddedFont>
    <p:embeddedFont>
      <p:font typeface="Rawline 1 Bold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xyUl1TDZSRlrwhdm52Y21FP4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Moraes" initials="MM" lastIdx="1" clrIdx="0">
    <p:extLst>
      <p:ext uri="{19B8F6BF-5375-455C-9EA6-DF929625EA0E}">
        <p15:presenceInfo xmlns:p15="http://schemas.microsoft.com/office/powerpoint/2012/main" userId="Marcela Mora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abcd88e8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3cabcd88e8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25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892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920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838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10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63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62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bcd88e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abcd88e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554499cbd_1_1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9554499cbd_1_1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554499cbd_1_1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9554499cbd_1_1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554499cbd_1_1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9554499cbd_1_1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554499cbd_1_1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9554499cbd_1_1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554499cbd_1_1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9554499cbd_1_1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cabcd88e81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5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cabcd88e81_0_71"/>
          <p:cNvSpPr txBox="1">
            <a:spLocks noGrp="1"/>
          </p:cNvSpPr>
          <p:nvPr>
            <p:ph type="ctrTitle"/>
          </p:nvPr>
        </p:nvSpPr>
        <p:spPr>
          <a:xfrm>
            <a:off x="1697220" y="2007843"/>
            <a:ext cx="8799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sz="5400" dirty="0">
                <a:solidFill>
                  <a:schemeClr val="lt1"/>
                </a:solidFill>
              </a:rPr>
              <a:t>Prorrogação componente de qualidade </a:t>
            </a:r>
            <a:br>
              <a:rPr lang="pt-BR" sz="5400" dirty="0">
                <a:solidFill>
                  <a:schemeClr val="lt1"/>
                </a:solidFill>
              </a:rPr>
            </a:br>
            <a:br>
              <a:rPr lang="pt-BR" sz="5400" dirty="0">
                <a:solidFill>
                  <a:schemeClr val="lt1"/>
                </a:solidFill>
              </a:rPr>
            </a:br>
            <a:r>
              <a:rPr lang="pt-BR" sz="2000" dirty="0">
                <a:solidFill>
                  <a:schemeClr val="lt1"/>
                </a:solidFill>
              </a:rPr>
              <a:t>Maio, 2026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01" name="Google Shape;101;g3cabcd88e81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050" y="783167"/>
            <a:ext cx="1010984" cy="75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"/>
          <p:cNvSpPr txBox="1">
            <a:spLocks noGrp="1"/>
          </p:cNvSpPr>
          <p:nvPr>
            <p:ph type="ctrTitle"/>
          </p:nvPr>
        </p:nvSpPr>
        <p:spPr>
          <a:xfrm>
            <a:off x="2356100" y="1393351"/>
            <a:ext cx="7885200" cy="3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r>
              <a:rPr lang="pt-BR" sz="2000" dirty="0">
                <a:solidFill>
                  <a:schemeClr val="lt1"/>
                </a:solidFill>
              </a:rPr>
              <a:t>Marcela Alvarenga</a:t>
            </a:r>
            <a:br>
              <a:rPr lang="pt-BR" sz="2000" dirty="0">
                <a:solidFill>
                  <a:schemeClr val="lt1"/>
                </a:solidFill>
              </a:rPr>
            </a:br>
            <a:r>
              <a:rPr lang="pt-BR" sz="2000" dirty="0">
                <a:solidFill>
                  <a:schemeClr val="lt1"/>
                </a:solidFill>
              </a:rPr>
              <a:t>Assessoria Técnica </a:t>
            </a:r>
            <a:endParaRPr sz="2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r>
              <a:rPr lang="pt-BR" sz="2000" dirty="0" err="1">
                <a:solidFill>
                  <a:schemeClr val="lt1"/>
                </a:solidFill>
              </a:rPr>
              <a:t>Conasems</a:t>
            </a:r>
            <a:endParaRPr sz="2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endParaRPr sz="5400" dirty="0">
              <a:solidFill>
                <a:schemeClr val="lt1"/>
              </a:solidFill>
            </a:endParaRPr>
          </a:p>
        </p:txBody>
      </p:sp>
      <p:pic>
        <p:nvPicPr>
          <p:cNvPr id="259" name="Google Shape;25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4844" y="554339"/>
            <a:ext cx="644719" cy="47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953" y="1297053"/>
            <a:ext cx="10659604" cy="5014912"/>
          </a:xfrm>
          <a:prstGeom prst="rect">
            <a:avLst/>
          </a:prstGeom>
        </p:spPr>
      </p:pic>
      <p:sp>
        <p:nvSpPr>
          <p:cNvPr id="10" name="TextBox 12"/>
          <p:cNvSpPr txBox="1"/>
          <p:nvPr/>
        </p:nvSpPr>
        <p:spPr>
          <a:xfrm>
            <a:off x="1637321" y="226403"/>
            <a:ext cx="976630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2025 Q3 | </a:t>
            </a: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Impactos da Simulação CVAT</a:t>
            </a:r>
          </a:p>
        </p:txBody>
      </p:sp>
    </p:spTree>
    <p:extLst>
      <p:ext uri="{BB962C8B-B14F-4D97-AF65-F5344CB8AC3E}">
        <p14:creationId xmlns:p14="http://schemas.microsoft.com/office/powerpoint/2010/main" val="85375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1637320" y="226403"/>
            <a:ext cx="10022803" cy="607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2025 Q3 | </a:t>
            </a: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Impactos da Simulação CVAT</a:t>
            </a:r>
          </a:p>
        </p:txBody>
      </p:sp>
      <p:sp>
        <p:nvSpPr>
          <p:cNvPr id="7" name="Retângulo 6"/>
          <p:cNvSpPr/>
          <p:nvPr/>
        </p:nvSpPr>
        <p:spPr>
          <a:xfrm>
            <a:off x="7785605" y="6024316"/>
            <a:ext cx="533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https://www.stanleymendes.com/simulador_cvat.html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417" y="854244"/>
            <a:ext cx="7260615" cy="51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1204546" y="226403"/>
            <a:ext cx="10823331" cy="607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2025 Q3 | </a:t>
            </a: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Impactos da Simulação Qualidade</a:t>
            </a:r>
          </a:p>
        </p:txBody>
      </p:sp>
      <p:graphicFrame>
        <p:nvGraphicFramePr>
          <p:cNvPr id="8" name="Object 12"/>
          <p:cNvGraphicFramePr/>
          <p:nvPr>
            <p:extLst>
              <p:ext uri="{D42A27DB-BD31-4B8C-83A1-F6EECF244321}">
                <p14:modId xmlns:p14="http://schemas.microsoft.com/office/powerpoint/2010/main" val="4286061814"/>
              </p:ext>
            </p:extLst>
          </p:nvPr>
        </p:nvGraphicFramePr>
        <p:xfrm>
          <a:off x="421870" y="1638853"/>
          <a:ext cx="11606007" cy="414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465800" imgH="7759700" progId="Excel.Sheet.12">
                  <p:embed/>
                </p:oleObj>
              </mc:Choice>
              <mc:Fallback>
                <p:oleObj name="Worksheet" r:id="rId6" imgW="18465800" imgH="7759700" progId="Excel.Sheet.12">
                  <p:embed/>
                  <p:pic>
                    <p:nvPicPr>
                      <p:cNvPr id="12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870" y="1638853"/>
                        <a:ext cx="11606007" cy="4149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1"/>
          <p:cNvSpPr txBox="1"/>
          <p:nvPr/>
        </p:nvSpPr>
        <p:spPr>
          <a:xfrm>
            <a:off x="1409004" y="1774474"/>
            <a:ext cx="7688103" cy="492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24"/>
              </a:lnSpc>
            </a:pPr>
            <a:r>
              <a:rPr lang="pt-BR" sz="3608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Distribuição nacional das equipes</a:t>
            </a:r>
          </a:p>
        </p:txBody>
      </p:sp>
    </p:spTree>
    <p:extLst>
      <p:ext uri="{BB962C8B-B14F-4D97-AF65-F5344CB8AC3E}">
        <p14:creationId xmlns:p14="http://schemas.microsoft.com/office/powerpoint/2010/main" val="197299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1204546" y="226403"/>
            <a:ext cx="10823331" cy="607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2025 Q3 | </a:t>
            </a: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Impactos da Simulação Qualidade</a:t>
            </a:r>
          </a:p>
        </p:txBody>
      </p:sp>
      <p:sp>
        <p:nvSpPr>
          <p:cNvPr id="11" name="Freeform 9"/>
          <p:cNvSpPr/>
          <p:nvPr/>
        </p:nvSpPr>
        <p:spPr>
          <a:xfrm>
            <a:off x="3050931" y="1525854"/>
            <a:ext cx="5565531" cy="4557310"/>
          </a:xfrm>
          <a:custGeom>
            <a:avLst/>
            <a:gdLst/>
            <a:ahLst/>
            <a:cxnLst/>
            <a:rect l="l" t="t" r="r" b="b"/>
            <a:pathLst>
              <a:path w="8798998" h="7686858">
                <a:moveTo>
                  <a:pt x="0" y="0"/>
                </a:moveTo>
                <a:lnTo>
                  <a:pt x="8798998" y="0"/>
                </a:lnTo>
                <a:lnTo>
                  <a:pt x="8798998" y="7686858"/>
                </a:lnTo>
                <a:lnTo>
                  <a:pt x="0" y="76868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89" t="-12328" r="-8880" b="-948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12" name="Object 13"/>
          <p:cNvGraphicFramePr/>
          <p:nvPr>
            <p:extLst>
              <p:ext uri="{D42A27DB-BD31-4B8C-83A1-F6EECF244321}">
                <p14:modId xmlns:p14="http://schemas.microsoft.com/office/powerpoint/2010/main" val="2697971762"/>
              </p:ext>
            </p:extLst>
          </p:nvPr>
        </p:nvGraphicFramePr>
        <p:xfrm>
          <a:off x="-74584" y="3578089"/>
          <a:ext cx="16616457" cy="663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7" imgW="19926300" imgH="9944100" progId="Excel.Sheet.12">
                  <p:embed/>
                </p:oleObj>
              </mc:Choice>
              <mc:Fallback>
                <p:oleObj name="Planilha" r:id="rId7" imgW="19926300" imgH="9944100" progId="Excel.Sheet.12">
                  <p:embed/>
                  <p:pic>
                    <p:nvPicPr>
                      <p:cNvPr id="13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74584" y="3578089"/>
                        <a:ext cx="16616457" cy="6634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962" y="3578089"/>
            <a:ext cx="35528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1204546" y="226403"/>
            <a:ext cx="10823331" cy="59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3600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2025 Q3 |</a:t>
            </a:r>
            <a:r>
              <a:rPr lang="pt-BR" sz="3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Impactos da Simulação Qualidade - </a:t>
            </a:r>
            <a:r>
              <a:rPr lang="pt-BR" sz="36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eSB</a:t>
            </a:r>
            <a:endParaRPr lang="pt-BR" sz="3600" b="1" dirty="0">
              <a:solidFill>
                <a:schemeClr val="bg2">
                  <a:lumMod val="75000"/>
                  <a:lumOff val="25000"/>
                </a:schemeClr>
              </a:solidFill>
              <a:latin typeface="Rawline 1 Bold"/>
              <a:ea typeface="Rawline 1 Bold"/>
              <a:cs typeface="Rawline 1 Bold"/>
              <a:sym typeface="Rawline 1 Bold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739" y="1463047"/>
            <a:ext cx="10281661" cy="50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1204546" y="226403"/>
            <a:ext cx="10823331" cy="1249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3600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2025 Q3 |</a:t>
            </a:r>
            <a:r>
              <a:rPr lang="pt-BR" sz="3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Impactos da Simulação Qualidade - </a:t>
            </a:r>
            <a:r>
              <a:rPr lang="pt-BR" sz="36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eMulti</a:t>
            </a:r>
            <a:endParaRPr lang="pt-BR" sz="3600" b="1" dirty="0">
              <a:solidFill>
                <a:schemeClr val="bg2">
                  <a:lumMod val="75000"/>
                  <a:lumOff val="25000"/>
                </a:schemeClr>
              </a:solidFill>
              <a:latin typeface="Rawline 1 Bold"/>
              <a:ea typeface="Rawline 1 Bold"/>
              <a:cs typeface="Rawline 1 Bold"/>
              <a:sym typeface="Rawline 1 Bol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546" y="1672150"/>
            <a:ext cx="9773357" cy="46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1204546" y="226403"/>
            <a:ext cx="10823331" cy="607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96"/>
              </a:lnSpc>
            </a:pPr>
            <a:r>
              <a:rPr lang="pt-BR" sz="40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Pactuação</a:t>
            </a: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/>
                <a:ea typeface="Rawline 1"/>
                <a:cs typeface="Rawline 1"/>
                <a:sym typeface="Rawline 1"/>
              </a:rPr>
              <a:t> componente de</a:t>
            </a: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 Bold"/>
                <a:ea typeface="Rawline 1 Bold"/>
                <a:cs typeface="Rawline 1 Bold"/>
                <a:sym typeface="Rawline 1 Bold"/>
              </a:rPr>
              <a:t> Qualidade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146" y="1464252"/>
            <a:ext cx="7886700" cy="40957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76073" y="5957401"/>
            <a:ext cx="875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https://www.in.gov.br/web/dou/-/portaria-gm/ms-n-10.994-de-13-de-maio-de-2026-705373819</a:t>
            </a:r>
          </a:p>
        </p:txBody>
      </p:sp>
    </p:spTree>
    <p:extLst>
      <p:ext uri="{BB962C8B-B14F-4D97-AF65-F5344CB8AC3E}">
        <p14:creationId xmlns:p14="http://schemas.microsoft.com/office/powerpoint/2010/main" val="279540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abcd88e81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100" y="3053492"/>
            <a:ext cx="1010984" cy="75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cabcd88e8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54480" y="6491191"/>
            <a:ext cx="10105644" cy="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cabcd88e81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1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cabcd88e81_0_7"/>
          <p:cNvSpPr txBox="1">
            <a:spLocks noGrp="1"/>
          </p:cNvSpPr>
          <p:nvPr>
            <p:ph type="ctrTitle"/>
          </p:nvPr>
        </p:nvSpPr>
        <p:spPr>
          <a:xfrm>
            <a:off x="1223800" y="435066"/>
            <a:ext cx="1060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just">
              <a:buClr>
                <a:srgbClr val="2F2C7C"/>
              </a:buClr>
              <a:buSzPct val="272726"/>
            </a:pPr>
            <a:r>
              <a:rPr lang="pt-BR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wline 1" panose="020B0604020202020204" charset="0"/>
                <a:cs typeface="Rawline 1" panose="020B0604020202020204" charset="0"/>
              </a:rPr>
              <a:t>Portaria GM/MS Nº 10.994</a:t>
            </a:r>
            <a:endParaRPr sz="4000" b="1" dirty="0">
              <a:solidFill>
                <a:schemeClr val="bg2">
                  <a:lumMod val="75000"/>
                  <a:lumOff val="25000"/>
                </a:schemeClr>
              </a:solidFill>
              <a:latin typeface="Rawline 1" panose="020B0604020202020204" charset="0"/>
              <a:cs typeface="Rawline 1" panose="020B0604020202020204" charset="0"/>
            </a:endParaRPr>
          </a:p>
        </p:txBody>
      </p:sp>
      <p:sp>
        <p:nvSpPr>
          <p:cNvPr id="117" name="Google Shape;117;g3cabcd88e81_0_7"/>
          <p:cNvSpPr txBox="1"/>
          <p:nvPr/>
        </p:nvSpPr>
        <p:spPr>
          <a:xfrm>
            <a:off x="1267803" y="5689758"/>
            <a:ext cx="10607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b="1" dirty="0">
                <a:solidFill>
                  <a:schemeClr val="dk1"/>
                </a:solidFill>
              </a:rPr>
              <a:t>Quadrimestre de monitoramento: reflete o </a:t>
            </a:r>
            <a:r>
              <a:rPr lang="pt-BR" b="1" dirty="0" err="1">
                <a:solidFill>
                  <a:schemeClr val="dk1"/>
                </a:solidFill>
              </a:rPr>
              <a:t>cofinanciamento</a:t>
            </a:r>
            <a:r>
              <a:rPr lang="pt-BR" b="1" dirty="0">
                <a:solidFill>
                  <a:schemeClr val="dk1"/>
                </a:solidFill>
              </a:rPr>
              <a:t> no quadrimestre seguinte.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b="1" dirty="0">
                <a:solidFill>
                  <a:schemeClr val="dk1"/>
                </a:solidFill>
              </a:rPr>
              <a:t>Áreas temáticas, metas e método de cálculo poderão ser aprimorados, atualizados ou alterados (</a:t>
            </a:r>
            <a:r>
              <a:rPr lang="pt-BR" b="1" dirty="0" err="1">
                <a:solidFill>
                  <a:schemeClr val="dk1"/>
                </a:solidFill>
              </a:rPr>
              <a:t>pactuação</a:t>
            </a:r>
            <a:r>
              <a:rPr lang="pt-BR" b="1" dirty="0">
                <a:solidFill>
                  <a:schemeClr val="dk1"/>
                </a:solidFill>
              </a:rPr>
              <a:t>).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18" name="Google Shape;118;g3cabcd88e81_0_7" title="Gemini_Generated_Image_jvrnr3jvrnr3jvrn.png"/>
          <p:cNvPicPr preferRelativeResize="0"/>
          <p:nvPr/>
        </p:nvPicPr>
        <p:blipFill rotWithShape="1">
          <a:blip r:embed="rId6">
            <a:alphaModFix/>
          </a:blip>
          <a:srcRect b="5847"/>
          <a:stretch/>
        </p:blipFill>
        <p:spPr>
          <a:xfrm>
            <a:off x="1223800" y="1809788"/>
            <a:ext cx="10372436" cy="3916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440871" y="1176827"/>
            <a:ext cx="10261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latin typeface="Rawline 1" panose="020B0604020202020204" charset="0"/>
                <a:cs typeface="Rawline 1" panose="020B0604020202020204" charset="0"/>
              </a:rPr>
              <a:t>Implantação parcial do componente de qualidade para as </a:t>
            </a:r>
            <a:r>
              <a:rPr lang="pt-BR" sz="1800" dirty="0" err="1">
                <a:latin typeface="Rawline 1" panose="020B0604020202020204" charset="0"/>
                <a:cs typeface="Rawline 1" panose="020B0604020202020204" charset="0"/>
              </a:rPr>
              <a:t>eSF</a:t>
            </a:r>
            <a:r>
              <a:rPr lang="pt-BR" sz="1800" dirty="0">
                <a:latin typeface="Rawline 1" panose="020B0604020202020204" charset="0"/>
                <a:cs typeface="Rawline 1" panose="020B0604020202020204" charset="0"/>
              </a:rPr>
              <a:t>, </a:t>
            </a:r>
            <a:r>
              <a:rPr lang="pt-BR" sz="1800" dirty="0" err="1">
                <a:latin typeface="Rawline 1" panose="020B0604020202020204" charset="0"/>
                <a:cs typeface="Rawline 1" panose="020B0604020202020204" charset="0"/>
              </a:rPr>
              <a:t>eAP</a:t>
            </a:r>
            <a:r>
              <a:rPr lang="pt-BR" sz="1800" dirty="0">
                <a:latin typeface="Rawline 1" panose="020B0604020202020204" charset="0"/>
                <a:cs typeface="Rawline 1" panose="020B0604020202020204" charset="0"/>
              </a:rPr>
              <a:t>, </a:t>
            </a:r>
            <a:r>
              <a:rPr lang="pt-BR" sz="1800" dirty="0" err="1">
                <a:latin typeface="Rawline 1" panose="020B0604020202020204" charset="0"/>
                <a:cs typeface="Rawline 1" panose="020B0604020202020204" charset="0"/>
              </a:rPr>
              <a:t>eSB</a:t>
            </a:r>
            <a:r>
              <a:rPr lang="pt-BR" sz="1800" dirty="0">
                <a:latin typeface="Rawline 1" panose="020B0604020202020204" charset="0"/>
                <a:cs typeface="Rawline 1" panose="020B0604020202020204" charset="0"/>
              </a:rPr>
              <a:t> 40h e </a:t>
            </a:r>
            <a:r>
              <a:rPr lang="pt-BR" sz="1800" dirty="0" err="1">
                <a:latin typeface="Rawline 1" panose="020B0604020202020204" charset="0"/>
                <a:cs typeface="Rawline 1" panose="020B0604020202020204" charset="0"/>
              </a:rPr>
              <a:t>eMulti</a:t>
            </a:r>
            <a:endParaRPr lang="pt-BR" sz="1800" dirty="0">
              <a:latin typeface="Rawline 1" panose="020B0604020202020204" charset="0"/>
              <a:cs typeface="Rawline 1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150</Words>
  <Application>Microsoft Office PowerPoint</Application>
  <PresentationFormat>Widescreen</PresentationFormat>
  <Paragraphs>17</Paragraphs>
  <Slides>10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Rawline 1 Bold</vt:lpstr>
      <vt:lpstr>Play</vt:lpstr>
      <vt:lpstr>Rawline 1</vt:lpstr>
      <vt:lpstr>Arial</vt:lpstr>
      <vt:lpstr>Tema do Office</vt:lpstr>
      <vt:lpstr>Worksheet</vt:lpstr>
      <vt:lpstr>Planilha</vt:lpstr>
      <vt:lpstr>Prorrogação componente de qualidade   Maio, 2026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Portaria GM/MS Nº 10.994</vt:lpstr>
      <vt:lpstr>Marcela Alvarenga Assessoria Técnica  Conasems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Discussões e Pactuações  CIT  30 de abril de 2026</dc:title>
  <dc:creator>Comunicação Conasems</dc:creator>
  <cp:lastModifiedBy>Laíny Ferreira</cp:lastModifiedBy>
  <cp:revision>9</cp:revision>
  <dcterms:created xsi:type="dcterms:W3CDTF">2025-05-27T17:45:33Z</dcterms:created>
  <dcterms:modified xsi:type="dcterms:W3CDTF">2026-06-08T20:12:11Z</dcterms:modified>
</cp:coreProperties>
</file>